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3" r:id="rId5"/>
  </p:sldMasterIdLst>
  <p:notesMasterIdLst>
    <p:notesMasterId r:id="rId36"/>
  </p:notesMasterIdLst>
  <p:sldIdLst>
    <p:sldId id="366" r:id="rId6"/>
    <p:sldId id="2146849328" r:id="rId7"/>
    <p:sldId id="368" r:id="rId8"/>
    <p:sldId id="375" r:id="rId9"/>
    <p:sldId id="376" r:id="rId10"/>
    <p:sldId id="372" r:id="rId11"/>
    <p:sldId id="378" r:id="rId12"/>
    <p:sldId id="377" r:id="rId13"/>
    <p:sldId id="382" r:id="rId14"/>
    <p:sldId id="381" r:id="rId15"/>
    <p:sldId id="383" r:id="rId16"/>
    <p:sldId id="2147047001" r:id="rId17"/>
    <p:sldId id="2147047003" r:id="rId18"/>
    <p:sldId id="2147047004" r:id="rId19"/>
    <p:sldId id="2147047005" r:id="rId20"/>
    <p:sldId id="2147046977" r:id="rId21"/>
    <p:sldId id="2147046992" r:id="rId22"/>
    <p:sldId id="2147047006" r:id="rId23"/>
    <p:sldId id="2147047000" r:id="rId24"/>
    <p:sldId id="2147046985" r:id="rId25"/>
    <p:sldId id="2147046998" r:id="rId26"/>
    <p:sldId id="2147047008" r:id="rId27"/>
    <p:sldId id="2147047010" r:id="rId28"/>
    <p:sldId id="2147047009" r:id="rId29"/>
    <p:sldId id="2147046996" r:id="rId30"/>
    <p:sldId id="2147047007" r:id="rId31"/>
    <p:sldId id="2147047013" r:id="rId32"/>
    <p:sldId id="2147046997" r:id="rId33"/>
    <p:sldId id="2147047011" r:id="rId34"/>
    <p:sldId id="21470470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B5E1"/>
    <a:srgbClr val="137CC0"/>
    <a:srgbClr val="33AADF"/>
    <a:srgbClr val="00D1F8"/>
    <a:srgbClr val="A38AB6"/>
    <a:srgbClr val="00E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3AA82C-70EF-004A-AACF-AAEA0C8567C8}" v="35" dt="2023-03-06T18:52:14.6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2" autoAdjust="0"/>
    <p:restoredTop sz="93416" autoAdjust="0"/>
  </p:normalViewPr>
  <p:slideViewPr>
    <p:cSldViewPr snapToGrid="0" snapToObjects="1">
      <p:cViewPr varScale="1">
        <p:scale>
          <a:sx n="114" d="100"/>
          <a:sy n="114" d="100"/>
        </p:scale>
        <p:origin x="94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20:32:45.1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220 1 24575,'46'0'0,"30"0"0,-11 0 0,10 0 0,-14 0 0,1 0 0,24 0 0,5 0-3792,-15 0 3792,-12 0-388,9 0 388,-16 0 0,22 0 0,-26 0 0,-3 0 0,-10 0 0,-5 0 0,4 0 0,3 0 0,9 0 0,5 0 0,-11 0 0,14 0 0,-1 0 0,3 0 0,-5 0 0,-15 0 0,3 0 0,-9 0 0,8 0 0,-14 0 0,-1 0 3704,-2 0-3704,0 0 0,0 0 0,-2 0 476,-1 0-476,-3 0 0,-2 0 0,1 0 0,0 0 0,0 0 0,-1 0 0,1 0 0,0 0 0,-3 0 0,3 0 0,-3 0 0,5 0 0,1 2 0,-1 0 0,-3 0 0,-3 1 0,-3-1 0,1 0 0,-1 0 0,0-1 0,0-1 0,1 1 0,-1 1 0,0 0 0,0 0 0,1-1 0,-1-1 0,2 1 0,2 2 0,0-1 0,-1 0 0,12 0 0,-11 0 0,16 0 0,-8 0 0,7-1 0,5-1 0,-5 0 0,-1 0 0,-4 0 0,0 0 0,0 0 0,3 0 0,2 0 0,0 0 0,-1 0 0,1 0 0,0 0 0,3 0 0,0 0 0,-1 0 0,-3 0 0,11 0 0,5 0 0,-5 0 0,4 0 0,-12 0 0,2 0 0,7 0 0,-4 0 0,-3 0 0,0 1 0,-4 2 0,0 0 0,-1 0 0,-2-2 0,-3-1 0,-1 1 0,-2 2 0,1-1 0,-1 1 0,2-3 0,-2 0 0,-2 0 0,-2 0 0,2 2 0,-2 1 0,1-1 0,2 1 0,-4-1 0,3 0 0,-2 1 0,1 1 0,0-1 0,-4 1 0,-2 1 0,-1-1 0,2 0 0,2 0 0,-1-1 0,1-1 0,-1 1 0,0-1 0,1 2 0,-1 0 0,1 0 0,-1 1 0,4-2 0,-1-1 0,-1-2 0,-2 0 0,1 2 0,27 1 0,-7-1 0,24 0 0,-27-2 0,0 0 0,-10 0 0,3 0 0,-1 0 0,4 0 0,2 0 0,0 0 0,-1 0 0,-2-3 0,-2-3 0,7-4 0,3-1 0,4-2 0,-1 1 0,1-1 0,0 1 0,11-1 0,5-2 0,-10 4 0,-3 2 0,-24 6 0,-4 2 0,-4 1 0,3 4 0,31 11 0,-13 2 0,23 10 0,-30-10 0,-4-2 0,-10-5 0,-1-3 0,1 0 0,0 1 0,-2-1 0,1 0 0,-5-2 0,2-1 0,0-1 0,-1 0 0,-2 0 0,0 0 0,-2 0 0,2 0 0,-1 1 0,0-1 0,1 1 0,1 1 0,-1 1 0,-1 2 0,0-2 0,-1-1 0,-1-2 0,1 1 0,-1 1 0,2 1 0,0-2 0,0 1 0,1 0 0,0 2 0,-1-2 0,-1 0 0,0-1 0,1 2 0,0 0 0,0 0 0,0-2 0,-1 1 0,0-1 0,0 0 0,-1-1 0,1 1 0,-1 1 0,0 0 0,1 0 0,0-2 0,1 0 0,-1 2 0,1 1 0,-2 0 0,2 1 0,0-2 0,1 2 0,-1 0 0,1-2 0,-1 0 0,0 0 0,0 0 0,1 2 0,-1 0 0,1 0 0,0 2 0,0 1 0,1 3 0,0-1 0,0-2 0,-1-1 0,-1-2 0,0 1 0,-2 2 0,1-1 0,0 1 0,0-2 0,-1-1 0,1 0 0,0 0 0,0 2 0,-1 1 0,-1 0 0,0-1 0,0-1 0,0-2 0,2 3 0,0 1 0,0 0 0,0 1 0,-2-3 0,0 4 0,1 0 0,1 0 0,0 0 0,-1-2 0,0 1 0,-1 1 0,0-1 0,0-2 0,0 1 0,0-1 0,0 1 0,0 0 0,0-3 0,0 0 0,0 0 0,0 0 0,0 2 0,0 1 0,0 0 0,0-1 0,0-1 0,0 1 0,0-2 0,0 3 0,0 1 0,0 0 0,0-1 0,0-2 0,0-1 0,0 0 0,0 0 0,0 1 0,0-1 0,0 0 0,0 0 0,0 0 0,0-1 0,0 1 0,0 0 0,0 0 0,0 0 0,0 1 0,0-1 0,0 0 0,0 0 0,0 0 0,0 0 0,0 2 0,-1 3 0,0-2 0,-3 4 0,-2 0 0,0 1 0,0 0 0,2-3 0,0-3 0,0 1 0,0 0 0,-1 1 0,-2 2 0,1-3 0,0 0 0,1-1 0,-1 1 0,-1 2 0,1 0 0,0-1 0,0 1 0,0-2 0,-3 5 0,-1 3 0,-4 4 0,0 0 0,1-4 0,3-4 0,3-4 0,-1-1 0,1 1 0,-1 0 0,0-1 0,1 0 0,-1 1 0,0 0 0,1-1 0,1-1 0,0-1 0,1 0 0,0 0 0,-1 0 0,1 0 0,0-1 0,-1 1 0,0-2 0,-1 2 0,3 0 0,0-1 0,-1 0 0,-1-1 0,1-1 0,0-1 0,1 2 0,1 0 0,0 0 0,0 0 0,-2-1 0,0 1 0,-2 1 0,0-1 0,0-1 0,0-1 0,1 2 0,1 0 0,0 1 0,-1-1 0,-1 0 0,-1 1 0,0 0 0,0 0 0,0 1 0,-3 1 0,2-1 0,0 0 0,-1-2 0,5-1 0,-5 1 0,3-2 0,0 1 0,0-1 0,0 1 0,-2-1 0,-1 1 0,0 1 0,1 1 0,-1-1 0,0 1 0,-2-2 0,-3 2 0,2 0 0,-5 2 0,-1 1 0,-3 1 0,1-1 0,2-1 0,4-1 0,3-3 0,-1 0 0,1 0 0,0 1 0,-1-1 0,3-1 0,0 1 0,-5 2 0,6-3 0,-5 3 0,6-2 0,1-1 0,-3-1 0,0 0 0,0 0 0,1 0 0,1-1 0,-1 2 0,-1-1 0,-3 0 0,0 2 0,-1-2 0,1 0 0,-6 0 0,6-2 0,-5 0 0,7 0 0,2 0 0,-1 1 0,0 1 0,0 0 0,1 0 0,-1-1 0,0-1 0,0 0 0,1 0 0,-1 0 0,0 0 0,-3 1 0,0 2 0,2-1 0,-4 0 0,0-1 0,-5 1 0,-2 1 0,3-2 0,4-1 0,2 2 0,0 0 0,-1 0 0,-1 0 0,-1 0 0,0 0 0,1 0 0,-1 0 0,-2 0 0,-1 0 0,0 1 0,1-1 0,1 0 0,2 0 0,-4 0 0,-4 0 0,2-2 0,-5 0 0,1 0 0,-6 0 0,-3 0 0,6 0 0,7 0 0,5 0 0,1 0 0,-1 0 0,-2 0 0,0 0 0,1 0 0,2 0 0,-1 0 0,1 0 0,-4 0 0,0 0 0,0 0 0,1 0 0,-2 0 0,-2 0 0,1 0 0,-3 0 0,0 0 0,-6 0 0,2 0 0,3 0 0,5 0 0,5 0 0,-3 0 0,-1 0 0,0 0 0,1 0 0,-1 0 0,0 0 0,0 0 0,0 0 0,0 0 0,0 0 0,3 0 0,1 0 0,-1 0 0,-4 0 0,0 0 0,-4 0 0,0 0 0,-3 0 0,-1 0 0,3 0 0,7 0 0,4 0 0,5 0 0,-1 0 0,0 0 0,0 0 0,1 0 0,-1 0 0,0 0 0,-1 0 0,-2 0 0,1 0 0,0 0 0,-1 0 0,1 0 0,1 0 0,-1 0 0,1 0 0,-4 0 0,-3 0 0,-4 0 0,1 0 0,2 0 0,3 0 0,5 0 0,1 0 0,0 0 0,-5 0 0,2 0 0,-5-1 0,6-1 0,-3-2 0,0 0 0,-1 1 0,0 0 0,1 1 0,-1 0 0,-6-3 0,-4-1 0,1 0 0,-17-1 0,-7-2 0,-7 1 0,-2 1 0,15 1 0,9 3 0,4 0 0,2 1 0,2-1 0,-3-1 0,-2-2 0,2 2 0,3 1 0,3 2 0,0 1 0,-3-1 0,0-2 0,2 0 0,2 0 0,-1 1 0,-5-1 0,-1 0 0,-8 1 0,-11-1 0,-12-1 0,-7 1 0,6 0 0,12 1 0,10-1 0,4 0 0,-5 0 0,0 2 0,-3 1-6784,4 0 6784,5 0-796,4 0 796,2 0 0,2 0 0,-1 0 0,1 0 0,2-2-68,2 0 68,2-1 0,-2 1 0,5 2 6356,-6 0-6356,1 0 1184,-1-2-1184,1 0 0,7 0 108,3 1-108,2 1 0,1 0 0,-1 0 0,0 0 0,1 0 0,1 0 0,1 0 0,-1 0 0,1 0 0,2-1 0,0-1 0,0 0 0,0 1 0,-2 1 0,0 0 0,-1 0 0,1 0 0,1 0 0,-2 0 0,0 0 0,-4 0 0,-1 0 0,1 0 0,3 0 0,-1 0 0,1 0 0,-1 0 0,0 0 0,1 0 0,-1 0 0,-2 0 0,0 0 0,1 0 0,2 0 0,-1 0 0,0 0 0,0 0 0,0 0 0,3 0 0,-3 0 0,0 0 0,-3 0 0,0 0 0,-1 0 0,2 0 0,1 0 0,2 0 0,3 0 0,0 0 0,1 0 0,0 0 0,0 0 0,-2 0 0,0 0 0,0 0 0,0 0 0,0 0 0,0 0 0,-1 0 0,1 0 0,0 0 0,-2 0 0,2 0 0,-3 0 0,-1 0 0,0 0 0,1 0 0,2 0 0,2 0 0,1 0 0,0 0 0,0 0 0,0 0 0,0 0 0,0 0 0,0 0 0,0-1 0,0-1 0,0-1 0,0 0 0,-1 0 0,1 0 0,0-1 0,0 1 0,-2-1 0,0 0 0,1 1 0,-2-4 0,0 0 0,-3 0 0,1 0 0,1 2 0,2 0 0,1-1 0,1 1 0,0 0 0,0 0 0,-1-1 0,-1-1 0,0 0 0,0 0 0,-1 0 0,1 0 0,0-1 0,0 1 0,0 0 0,0 0 0,0 0 0,0 0 0,-1 0 0,0-1 0,0 2 0,0-2 0,-1-1 0,1-3 0,0-1 0,2 2 0,2 1 0,1 2 0,-1 1 0,1 0 0,-1 0 0,0 0 0,1 0 0,1 0 0,0 0 0,0 0 0,0 0 0,0 0 0,1 0 0,-1-1 0,0 1 0,0 2 0,1 0 0,-1 0 0,0-2 0,0 0 0,0-3 0,2 1 0,0 0 0,0 0 0,0 3 0,0 2 0,0-1 0,0 0 0,0-1 0,0 1 0,0 0 0,0 0 0,0-1 0,0-1 0,0-1 0,0 2 0,0-2 0,0 1 0,0 0 0,0-1 0,0 0 0,0-2 0,0-1 0,0-1 0,0-1 0,0 3 0,0 1 0,0 2 0,0 0 0,0 0 0,0 0 0,0 0 0,0-1 0,0 1 0,0 0 0,0 0 0,0 0 0,0-3 0,0 2 0,0-2 0,0 3 0,0-1 0,0 0 0,0 0 0,0-2 0,2-1 0,0-3 0,0-3 0,0 1 0,0 4 0,0 1 0,-1 2 0,0-1 0,-1 0 0,0 2 0,0 1 0,0 0 0,0 0 0,0 0 0,0 0 0,0-1 0,0 1 0,0-2 0,0-1 0,0 0 0,0-2 0,0 2 0,0-6 0,0-2 0,2-4 0,0 0 0,0 4 0,1 0 0,-1 3 0,2-3 0,1 0 0,-2 1 0,-1 1 0,1 1 0,-1-1 0,2 0 0,0 1 0,0 2 0,0 0 0,1 1 0,-1-3 0,1 2 0,0-2 0,1 1 0,-1 0 0,-1 2 0,-1 1 0,0 2 0,0 2 0,1 0 0,-1 0 0,1 0 0,-1 0 0,1-2 0,0 0 0,1-3 0,1 0 0,0 1 0,0 1 0,0 2 0,-1 1 0,6-5 0,-2 4 0,4-5 0,-3 4 0,3 0 0,-1 1 0,-1 3 0,-3 0 0,-1 2 0,0 0 0,0 2 0,2-1 0,0 0 0,1-1 0,0 1 0,-3 1 0,0-1 0,0 0 0,0 0 0,0 2 0,0 0 0,0-1 0,0-1 0,1 0 0,0-1 0,0 1 0,2-1 0,-1-1 0,1 0 0,-1-1 0,-2-1 0,0 0 0,-2 1 0,0 0 0,0 2 0,-1 0 0,-1 0 0,0 0 0,-1 0 0,1 0 0,0 0 0,-1 0 0,0 0 0,-2 0 0,0 0 0,0 0 0,0-1 0,0 1 0,0-1 0,0-1 0,0 0 0,0-1 0,0 2 0,0 0 0,0 2 0,0-1 0,0 0 0,0 0 0,0 0 0,0 0 0,0 0 0,-1 0 0,-1 0 0,1 0 0,-1-1 0,0 1 0,-1 0 0,0 1 0,1 0 0,0 0 0,-1 1 0,-3-2 0,2 2 0,-1-1 0,2 2 0,0 0 0,-1 0 0,0 0 0,0 0 0,0 0 0,1 0 0,-2 0 0,2 0 0,-1 0 0,-1 0 0,1 0 0,0 0 0,0 0 0,1 0 0,1 0 0,-1 0 0,0 0 0,0 0 0,0 0 0,0 0 0,0 0 0,0 0 0,0 0 0,0 0 0,0 0 0,-1 0 0,2 0 0,0-2 0,1-1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20:32:45.4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20:38:10.9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439 176 24575,'-26'14'0,"0"5"0,-7 11 0,3 3 0,1 2 0,8-7 0,3-1 0,4-6 0,-7 11 0,4-8 0,-3 7 0,5-9 0,0-1 0,4-2 0,0-2 0,4 0 0,0 0 0,-3 4 0,-1 0 0,-1 2 0,2-2 0,2-2 0,0 2 0,1-3 0,-2 4 0,1 5 0,2 0 0,0-4 0,3-1 0,0-5 0,1 3 0,2 2 0,0 0 0,0-1 0,-2 1 0,-2-1 0,0 1 0,1-1 0,2 1 0,1-1 0,0 1 0,0-1 0,0 1 0,0 0 0,0 5 0,0 5 0,0-2 0,0 6 0,0-3 0,0 1 0,0-2 0,0-2 0,0-3 0,0 0 0,0 0 0,0-3 0,0-3 0,0-2 0,0-2 0,0 0 0,0 0 0,0 4 0,0 0 0,0 1 0,0 0 0,0-4 0,0-1 0,0 0 0,0 0 0,0 1 0,0 3 0,0-3 0,0 9 0,0 5 0,0 6 0,0 1 0,0-7 0,0-5 0,0-5 0,2 0 0,2-1 0,0 1 0,-1-1 0,1 5 0,0 1 0,0 2 0,0-3 0,0 2 0,0-1 0,1 6 0,-1 0 0,-1-4 0,3 4 0,2-4 0,3 13 0,1 7 0,1 3 0,-1-3 0,2 6 0,-1-16-883,13 42 883,3-4 0,1-4 0,-4-7 0,-10-34 0,1 1 0,-1-1 0,1 7 0,1 1 0,-3 1 0,1 5 0,-3-9 0,3 10 0,1 8 0,-2 4 0,-2-3 0,-2-9 0,-3-15 0,0 1 0,0-1 0,0 2 0,0-2 0,-2 5 0,-2 2 0,-1 1 0,2-2 0,-1 2 0,0 0 0,-3 1 0,-1-3 0,3 2 0,2-1 0,0 9 0,-1-1 0,-3 1 0,-1 8 0,0-7 0,0 16 0,0 5 0,4 5 0,0-3 0,0-17 0,0-17 0,-4-11 0,0-3 0,0-3 883,0-2-883,0-3 0,2-2 0,1-2 0,0 4 0,0 1 0,-2 1 0,-1-1 0,2-4 0,2 0 0,2 3 0,1 4 0,-3-1 0,2 6 0,1 3 0,1 7 0,-1 2 0,-2 3 0,0-1 0,2-1 0,1-5 0,-3 0 0,-1 1 0,0 9 0,0 3 0,1-4 0,0-3 0,-1-4 0,0-2 0,0-4 0,0-2 0,-3-3 0,-1-3 0,0-3 0,1 2 0,2-6 0,3 0 0,0 3 0,-2-2 0,-2 8 0,-2 1 0,0 7 0,0 2 0,0 1 0,0 4 0,0-8 0,4 10 0,3-1 0,4 4 0,0 0 0,0-6 0,-1-6 0,-2-7 0,0-4 0,-2-8 0,1 0 0,-1 0 0,-2 1 0,-1-1 0,-1-2 0,1-1 0,0-3 0,-1-1 0,-1 0 0,-1 0 0,-2-1 0,-2-2 0,-1-2 0,-5 0 0,-10 6 0,4 0 0,-11 9 0,14-2 0,0 1 0,1-3 0,5-4 0,-2 4 0,2 0 0,0-1 0,1 3 0,4-4 0,1 2 0,1 1 0,0 5 0,0 0 0,0 5 0,0-1 0,0 0 0,0 8 0,0 0 0,4 13 0,12 9 0,16 10 0,9 4 0,0-10 0,-7-12 0,-8-13 0,-3-4 0,-4-3 0,0 1 0,1-2 0,2 0 0,1-3 0,-4-4 0,-2-2 0,0 1 0,0-1 0,1-2 0,-2-1 0,1-2 0,0-2 0,1 1 0,1 1 0,-5-2 0,3 3 0,-1-2 0,0-3 0,2 1 0,-1-2 0,0 1 0,0 0 0,-1-3 0,1-1 0,3 0 0,1 0 0,1 0 0,0 0 0,0 0 0,-1 0 0,5 0 0,2 0 0,4 0 0,1 0 0,0 0 0,0 0 0,1 0-6784,-2 0 6784,8 0-1603,7 0 1603,-5 0 0,16 0 0,-4 0 0,1 0 0,3 0 0,-12 0 0,4-3 0,3-2 0,2-1 0,-2 1-2934,-4 1 2934,-3-1-1948,7 0 1948,1 0-2389,3 4 2389,-4 1 372,-1-3-372,1-3 2400,21 1-2400,-15 0 0,18 4 0,-26 1 0,22 0 0,7 0 0,10 0 0,3 0 0,-17 0 2052,-10 0-2052,-13 0 0,4 0 0,4 0 0,-4 0 0,3 0 0,-14 0 0,0 0 0,0 0 0,-5 0 0,-2 0 0,-4 0 0,-2 0 0,1 0 0,-1 0 0,2 0 0,4 0 0,-4 0 4778,7 0-4778,-4 0 5602,2 0-5602,-1 0 0,-6 0 0,-6 0 0,-6 0 0,1 0 0,-1 0 0,1 0 0,0 0 0,0 0 0,-1 0 0,1 0 0,-1 0 0,-2 0 0,-2 0 454,0 0-454,0 0 0,5 0 0,2 0 0,-5 0 0,7-3 0,2-1 0,8 0 0,0-1 0,-8 2 0,-3-1 0,-1 1 0,1 2 0,6-2 0,-5-1 0,-5 0 0,3 1 0,-7 3 0,0-2 0,0-1 0,0-1 0,0 1 0,1 3 0,4-3 0,-5 0 0,2-1 0,-2-1 0,2 1 0,3 1 0,2-3 0,4 3 0,-8-2 0,0-1 0,-4 2 0,1 1 0,0 0 0,0 0 0,0 0 0,1 0 0,0-1 0,-2 1 0,2 0 0,-1 0 0,0 0 0,4 0 0,-4-1 0,10 2 0,2-2 0,-1 1 0,1-2 0,-6-2 0,4 3 0,-1-1 0,-5 1 0,2-2 0,-6-1 0,1 0 0,-1 1 0,-1-4 0,1 0 0,1-1 0,-2 1 0,-5 3 0,-3 1 0,2-2 0,1-3 0,3 1 0,1-5 0,-3 0 0,-1-3 0,-2-1 0,-1 1 0,-2 1 0,1-3 0,0-2 0,1-3 0,-1-2 0,1-1 0,0 1 0,-1 0 0,1-1 0,0-4 0,0-1 0,1 0 0,-1 0 0,4-15 0,-3 10 0,3-10 0,-4 15 0,0 0 0,0 0 0,4-5 0,-1 8 0,4-5 0,-2 6 0,-3 2 0,-1 0 0,-2 5 0,0 3 0,0 2 0,0 0 0,-1 0 0,1 0 0,-1 0 0,1 0 0,-1 0 0,2-4 0,-1-1 0,0 0 0,0 0 0,1 0 0,-1 0 0,0 0 0,2-4 0,-2 2 0,4-12 0,1-7 0,-2-8 0,2-7 0,-2 8 0,-2 12 0,-1-12 0,-1 19 0,-1-15 0,0 16 0,-1 3 0,-3-1 0,-1 1 0,0-5 0,0-1 0,0 0 0,0 0 0,0-2 0,0 2 0,0-1 0,0-9 0,0 1 0,-4-12 0,-4-7 0,-4-4 0,-2 2 0,5 5 0,5 12 0,-1 0 0,1 0 0,-2-1 0,2 1 0,2-1 0,2 1 0,0-1 0,0 1 0,0-1 0,0 1 0,0-1 0,0 1 0,0 3 0,0 5 0,0 2 0,0-5 0,0 5 0,0-11 0,0-2 0,0-3 0,0 2 0,0 13 0,0 6 0,0 4 0,0-1 0,0 1 0,0 3 0,0 2 0,0 0 0,0 1 0,0 2 0,0 2 0,0 0 0,0 0 0,0-5 0,0 1 0,0 2 0,0 2 0,0 4 0,0-2 0,0 2 0,0-5 0,0-1 0,0 2 0,0 2 0,0 5 0,0 5 0,0-23 0,-4-41 0,-2-5-562,2 18 0,1-2 562,-4-38 0,3 23 0,-6-24 0,-3 15 0,-1-8 0,3-3 0,6 24 0,0 3 0,-1 5 0,1 2 0,0 6 0,0 4 0,0 3 0,0 3 0,1 4 0,0 4 0,-1 2 0,1 4 0,0 3-507,0 2 507,0 2 0,0 0 0,1-5 0,3 4 0,-3-4 0,-1-1 0,1-1 0,-2 0 0,1 2 1094,1 9-1094,0 0 0,3 1 537,-2-3-537,-1 2 0,0 0 0,-2 0-6784,0 4 6784,0-4-276,-1 6 276,-1-1 0,0-2 0,-1 1 0,0-4 0,-1 2 0,-2-2 0,1 0 0,1 3 6648,-1-1-6648,1 4 412,-2-1-412,-2 1 0,2-1 0,2 1 0,0-1 0,0 1 0,-3-3 0,-2-2 0,0-1 0,1 1 0,-4-1 0,-2-1 0,-1-4 0,1 0 0,0 3 0,1 3 0,-5-3 0,-5-3 0,2 2 0,-7-9 0,-1 2 0,-2 0 0,2 2 0,2 1 0,5 1 0,3 1 0,-1 3 0,8 11 0,0-1 0,0 0 0,3-2 0,2 0 0,-1-1 0,1 1 0,-1 1 0,1 2 0,-1 0 0,-2-2 0,1 1 0,-4-5 0,-1 2 0,-7-2 0,-1-1 0,4 3 0,3 2 0,8 1 0,-4 3 0,-1 0 0,0 2 0,0 1 0,0 1 0,0-1 0,-4-2 0,-1-2 0,0 4 0,0 0 0,0 1 0,1-1 0,-1 0 0,0 1 0,0-1 0,0 0 0,0-3 0,-5 0 0,4 2 0,-13-1 0,-2-2 0,-5-3 0,0-1 0,6 4 0,5 4 0,-7-1 0,-5-2 0,4-2 0,-7-2 0,7 3 0,0-1 0,1 0 0,-1 0 0,1 0 0,-8 0 0,1-1 0,3 1 0,-17-8 0,8 2 0,-6 1 0,6 2 0,-3 4 0,-4-4 0,3-1 0,9 4 0,14 5 0,-1 1 0,2-2 0,-2 1 0,2 0 0,-6 3 0,-1 1 0,-3-3 0,3-2 0,4 1 0,3 0 0,-2 3 0,1 1 0,3-3 0,-1-1 0,6 0 0,-2 1 0,3 0 0,0-1 0,2 1 0,4 0 0,2 3 0,4 0 0,-1 0 0,1 0 0,-1 0 0,1 0 0,-1 0 0,1 0 0,-4 0 0,-1 0 0,-4 0 0,-1 0 0,4 0 0,1 0 0,0 0 0,0 0 0,-5 0 0,-4 0 0,2 0 0,-7 0 0,-2 0 0,-5 0 0,-1 0 0,7 0 0,4 0 0,7 0 0,-1 0 0,0 0 0,0 0 0,1 0 0,-1 0 0,0 0 0,3 0 0,-7 0 0,6 0 0,-6 0 0,4 0 0,0 0 0,-2 0 0,4 0 0,-2 3 0,-1 0 0,-4 3 0,-2 0 0,2-1 0,9 1 0,0-3 0,3 0 0,4-2 0,-1-1 0,3 0 0,-3 2 0,0 1 0,1 1 0,3-1 0,-1-3 0,0 0 0,-3 3 0,-1 0 0,0 0 0,-1 0 0,0-3 0,-4 0 0,0 3 0,-8 0 0,-2 0 0,5 0 0,3-1 0,8 1 0,-4 0 0,-1 0 0,0-2 0,0-1 0,3 2 0,2 1 0,-1 0 0,1 0 0,-1-2 0,1-1 0,-1 2 0,0 2 0,0-1 0,-2 0 0,2-3 0,-5 0 0,-1 3 0,-3 0 0,2 2 0,5 0 0,3-2 0,3-1 0,-8 3 0,6-3 0,-3 3 0,7-4 0,2-1 0,-1 0 0,-1 0 0,1 0 0,-2 0 0,3 0 0,1 2 0,2 1 0,0 0 0,-3 1 0,0-2 0,-3 0 0,0 0 0,-1 0 0,0 1 0,1 1 0,-1 2 0,-1-2 0,2-1 0,-1 0 0,0 0 0,-3 2 0,-1 2 0,0-1 0,-2 0 0,2-2 0,-5 1 0,-1-2 0,-2 3 0,-2 0 0,5-2 0,2 0 0,4-1 0,1 0 0,3 0 0,-1 0 0,0 0 0,0 0 0,-2 2 0,4-2 0,-1 0 0,3 0 0,-1-3 0,1 0 0,0 0 0,-1 0 0,1 0 0,0 0 0,-1 2 0,-1 1 0,-1-1 0,-4 0 0,2-2 0,1 0 0,3 2 0,0 0 0,-1 1 0,-2 0 0,0-1 0,0 1 0,1-1 0,-1 1 0,-3-1 0,-1 2 0,3 1 0,2 0 0,-1-1 0,0-2 0,-1 1 0,-1-1 0,1 1 0,-1 2 0,0-2 0,-3 0 0,-1 1 0,1-1 0,-3 1 0,6 2 0,-1-4 0,2 1 0,1-3 0,-1 2 0,2 0 0,1 1 0,2 0 0,0-1 0,-1 1 0,1 0 0,-3 0 0,-1 0 0,-3 1 0,1 1 0,1-1 0,2-1 0,2 0 0,1 0 0,-1 0 0,1-1 0,-2 1 0,-2 0 0,-1 2 0,2 1 0,1-3 0,2 0 0,0-3 0,0 0 0,2 2 0,0 1 0,1 0 0,-2-1 0,-1-2 0,-2 0 0,3 0 0,-2 0 0,0 0 0,-2 0 0,1 0 0,-3 0 0,1 0 0,-4 0 0,0 0 0,3 0 0,-1 0 0,0 0 0,-2 0 0,2 0 0,1 0 0,5 0 0,3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06T20:38:24.8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4C3EC-BE27-432A-A1E0-16F550427794}" type="datetimeFigureOut">
              <a:rPr lang="pt-BR" smtClean="0"/>
              <a:t>27/03/2023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8CFDE-5FAA-45C1-B83B-E3C2FD300C6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003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e1fdedc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e1fdedc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597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433200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36987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56465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0617137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201133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243994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927317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876150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1915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344344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931721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129689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2667feb071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12667feb071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70444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58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69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6189"/>
            <a:ext cx="10515600" cy="4820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2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9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●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○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Char char="■"/>
              <a:defRPr sz="69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59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5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7469331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Google Shape;268;p6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marR="0" lvl="0" indent="-4571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6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1733969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72" name="Google Shape;272;p6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73" name="Google Shape;273;p6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sp>
        <p:nvSpPr>
          <p:cNvPr id="274" name="Google Shape;274;p61"/>
          <p:cNvSpPr/>
          <p:nvPr/>
        </p:nvSpPr>
        <p:spPr>
          <a:xfrm>
            <a:off x="947895" y="1387763"/>
            <a:ext cx="790963" cy="54525"/>
          </a:xfrm>
          <a:prstGeom prst="rect">
            <a:avLst/>
          </a:prstGeom>
          <a:solidFill>
            <a:srgbClr val="1FC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9323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6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6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80" name="Google Shape;280;p6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81" name="Google Shape;281;p6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760385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63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9D9D9D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9D9D9D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9D9D9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6" name="Google Shape;286;p6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87" name="Google Shape;287;p6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88" name="Google Shape;288;p6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835604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3" name="Google Shape;293;p6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4" name="Google Shape;294;p6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95" name="Google Shape;295;p6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296" name="Google Shape;296;p6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37915403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6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6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p6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p6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3" name="Google Shape;303;p65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4" name="Google Shape;304;p6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05" name="Google Shape;305;p6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06" name="Google Shape;306;p6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24811156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9" name="Google Shape;309;p6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10" name="Google Shape;310;p6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11" name="Google Shape;311;p6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</p:spTree>
    <p:extLst>
      <p:ext uri="{BB962C8B-B14F-4D97-AF65-F5344CB8AC3E}">
        <p14:creationId xmlns:p14="http://schemas.microsoft.com/office/powerpoint/2010/main" val="29833091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" name="Google Shape;315;p67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5079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8258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6" name="Google Shape;316;p67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7" name="Google Shape;317;p6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18" name="Google Shape;318;p6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19" name="Google Shape;319;p6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sp>
        <p:nvSpPr>
          <p:cNvPr id="320" name="Google Shape;320;p67"/>
          <p:cNvSpPr/>
          <p:nvPr/>
        </p:nvSpPr>
        <p:spPr>
          <a:xfrm>
            <a:off x="947895" y="1387763"/>
            <a:ext cx="790963" cy="54525"/>
          </a:xfrm>
          <a:prstGeom prst="rect">
            <a:avLst/>
          </a:prstGeom>
          <a:solidFill>
            <a:srgbClr val="1FC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3498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8972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6990" y="336020"/>
            <a:ext cx="1444809" cy="39211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4" name="Google Shape;324;p68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68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p6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27" name="Google Shape;327;p6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28" name="Google Shape;328;p6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sp>
        <p:nvSpPr>
          <p:cNvPr id="329" name="Google Shape;329;p68"/>
          <p:cNvSpPr/>
          <p:nvPr/>
        </p:nvSpPr>
        <p:spPr>
          <a:xfrm>
            <a:off x="947895" y="1387763"/>
            <a:ext cx="790963" cy="54525"/>
          </a:xfrm>
          <a:prstGeom prst="rect">
            <a:avLst/>
          </a:prstGeom>
          <a:solidFill>
            <a:srgbClr val="1FC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2388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3" name="Google Shape;333;p6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34" name="Google Shape;334;p6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35" name="Google Shape;335;p6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sp>
        <p:nvSpPr>
          <p:cNvPr id="336" name="Google Shape;336;p69"/>
          <p:cNvSpPr/>
          <p:nvPr/>
        </p:nvSpPr>
        <p:spPr>
          <a:xfrm>
            <a:off x="947895" y="1387763"/>
            <a:ext cx="790963" cy="54525"/>
          </a:xfrm>
          <a:prstGeom prst="rect">
            <a:avLst/>
          </a:prstGeom>
          <a:solidFill>
            <a:srgbClr val="1FC2F2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984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9" name="Google Shape;339;p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p7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41" name="Google Shape;341;p7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endParaRPr lang="pt-BR" kern="0">
              <a:solidFill>
                <a:srgbClr val="646464"/>
              </a:solidFill>
            </a:endParaRPr>
          </a:p>
        </p:txBody>
      </p:sp>
      <p:sp>
        <p:nvSpPr>
          <p:cNvPr id="342" name="Google Shape;342;p7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64646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1219170">
              <a:defRPr/>
            </a:pPr>
            <a:fld id="{00000000-1234-1234-1234-123412341234}" type="slidenum">
              <a:rPr lang="pt-BR" kern="0" smtClean="0"/>
              <a:pPr defTabSz="1219170">
                <a:defRPr/>
              </a:pPr>
              <a:t>‹#›</a:t>
            </a:fld>
            <a:endParaRPr lang="pt-BR" kern="0"/>
          </a:p>
        </p:txBody>
      </p:sp>
      <p:pic>
        <p:nvPicPr>
          <p:cNvPr id="343" name="Google Shape;34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1028774" y="5620452"/>
            <a:ext cx="1444809" cy="392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857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83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55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452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3199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6627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861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2553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pt-BR" sz="1333" b="0" i="0" u="none" strike="noStrike" kern="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pt-BR" sz="1333" b="0" i="0" u="none" strike="noStrike" kern="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00310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9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221126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1483254/" TargetMode="External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www.ncbi.nlm.nih.gov/pmc/articles/PMC8367140/?report=printable" TargetMode="Externa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uild.fhir.org/ig/HL7/fhir-ips/toc.htm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pps.who.int/iris/bitstream/handle/10665/337449/9789240013728-eng.pdf?sequence=1&amp;isAllowed=y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hyperlink" Target="https://apps.who.int/iris/bitstream/handle/10665/337449/9789240013728-eng.pdf?sequence=1&amp;isAllowed=y" TargetMode="External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41.png"/><Relationship Id="rId5" Type="http://schemas.openxmlformats.org/officeDocument/2006/relationships/image" Target="../media/image38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fhir.org/conformance-testing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hyperlink" Target="http://hl7.org/fhir/uv/ips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international-patient-summary.net/implementations-across-the-globe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/>
        </p:nvSpPr>
        <p:spPr>
          <a:xfrm>
            <a:off x="8561933" y="3505567"/>
            <a:ext cx="3221200" cy="130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8E7CC3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O melhor </a:t>
            </a:r>
            <a:r>
              <a:rPr kumimoji="0" lang="en" sz="2000" b="1" i="0" u="none" strike="noStrike" kern="0" cap="none" spc="0" normalizeH="0" baseline="0" noProof="0" dirty="0">
                <a:ln>
                  <a:noFill/>
                </a:ln>
                <a:solidFill>
                  <a:srgbClr val="8E7CC3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cuidado</a:t>
            </a: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8E7CC3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 para cada pessoa em um SUS conectado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8E7CC3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8561933" y="4852717"/>
            <a:ext cx="3440400" cy="163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733" b="1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#estruturantes para o SUS</a:t>
            </a:r>
            <a:endParaRPr kumimoji="0" sz="1733" b="1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defTabSz="12191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733" b="1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#centrados no usuário</a:t>
            </a:r>
            <a:endParaRPr kumimoji="0" sz="1733" b="1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defTabSz="12191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733" b="1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#orientados por dados</a:t>
            </a:r>
            <a:endParaRPr kumimoji="0" sz="1733" b="1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defTabSz="121917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1733" b="1" i="0" u="none" strike="noStrike" kern="0" cap="none" spc="0" normalizeH="0" baseline="0" noProof="0" dirty="0">
                <a:ln>
                  <a:noFill/>
                </a:ln>
                <a:solidFill>
                  <a:srgbClr val="B4A7D6"/>
                </a:solidFill>
                <a:effectLst/>
                <a:uLnTx/>
                <a:uFillTx/>
                <a:latin typeface="DM Sans"/>
                <a:ea typeface="DM Sans"/>
                <a:cs typeface="DM Sans"/>
                <a:sym typeface="DM Sans"/>
              </a:rPr>
              <a:t>#o SUS ta ON</a:t>
            </a:r>
            <a:endParaRPr kumimoji="0" sz="2000" b="1" i="0" u="none" strike="noStrike" kern="0" cap="none" spc="0" normalizeH="0" baseline="0" noProof="0" dirty="0">
              <a:ln>
                <a:noFill/>
              </a:ln>
              <a:solidFill>
                <a:srgbClr val="B4A7D6"/>
              </a:solidFill>
              <a:effectLst/>
              <a:uLnTx/>
              <a:uFillTx/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1" name="Google Shape;131;p25"/>
          <p:cNvSpPr/>
          <p:nvPr/>
        </p:nvSpPr>
        <p:spPr>
          <a:xfrm>
            <a:off x="8561933" y="0"/>
            <a:ext cx="3630000" cy="3217200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8178393" y="2096201"/>
            <a:ext cx="3244000" cy="1099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4800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digital</a:t>
            </a:r>
            <a:endParaRPr kumimoji="0" sz="4800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2133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Capriola"/>
              <a:ea typeface="Capriola"/>
              <a:cs typeface="Capriola"/>
              <a:sym typeface="Capriola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9682484" y="2683834"/>
            <a:ext cx="1920000" cy="37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1067" b="0" i="0" u="none" strike="noStrike" kern="0" cap="none" spc="0" normalizeH="0" baseline="0" noProof="0">
                <a:ln>
                  <a:noFill/>
                </a:ln>
                <a:solidFill>
                  <a:srgbClr val="EFEFEF"/>
                </a:solidFill>
                <a:effectLst/>
                <a:uLnTx/>
                <a:uFillTx/>
                <a:latin typeface="Varela Round"/>
                <a:ea typeface="Varela Round"/>
                <a:cs typeface="Varela Round"/>
                <a:sym typeface="Varela Round"/>
              </a:rPr>
              <a:t>PORTFÓLIO</a:t>
            </a:r>
            <a:endParaRPr kumimoji="0" sz="533" b="0" i="0" u="none" strike="noStrike" kern="0" cap="none" spc="0" normalizeH="0" baseline="0" noProof="0">
              <a:ln>
                <a:noFill/>
              </a:ln>
              <a:solidFill>
                <a:srgbClr val="EFEFEF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33" y="166365"/>
            <a:ext cx="1920000" cy="517435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Title 1"/>
          <p:cNvSpPr>
            <a:spLocks noGrp="1"/>
          </p:cNvSpPr>
          <p:nvPr>
            <p:ph type="ctrTitle"/>
          </p:nvPr>
        </p:nvSpPr>
        <p:spPr>
          <a:xfrm>
            <a:off x="361406" y="1046747"/>
            <a:ext cx="6436436" cy="3518121"/>
          </a:xfrm>
        </p:spPr>
        <p:txBody>
          <a:bodyPr lIns="91440" tIns="45720" rIns="91440" bIns="45720" anchor="b">
            <a:normAutofit/>
          </a:bodyPr>
          <a:lstStyle/>
          <a:p>
            <a:pPr algn="l"/>
            <a:r>
              <a:rPr lang="pt-BR" sz="3200" b="1" dirty="0">
                <a:solidFill>
                  <a:srgbClr val="137CC0"/>
                </a:solidFill>
                <a:latin typeface="DM Sans" panose="020B0604020202020204"/>
                <a:ea typeface="Verdana"/>
              </a:rPr>
              <a:t>Promoção do Ambiente de  Interconectividade em Saúde como apoio a Implementação da Estratégia de Saúde Digital do Brasil</a:t>
            </a:r>
            <a:br>
              <a:rPr lang="pt-BR" sz="3200" b="1" dirty="0">
                <a:solidFill>
                  <a:srgbClr val="137CC0"/>
                </a:solidFill>
                <a:latin typeface="DM Sans" panose="020B0604020202020204"/>
                <a:ea typeface="Verdana"/>
              </a:rPr>
            </a:br>
            <a:br>
              <a:rPr lang="pt-BR" sz="3200" b="1" dirty="0">
                <a:solidFill>
                  <a:srgbClr val="137CC0"/>
                </a:solidFill>
                <a:latin typeface="DM Sans" panose="020B0604020202020204"/>
                <a:ea typeface="Verdana"/>
              </a:rPr>
            </a:br>
            <a:r>
              <a:rPr lang="pt-BR" sz="3200" b="1" dirty="0">
                <a:solidFill>
                  <a:srgbClr val="00D1F8"/>
                </a:solidFill>
                <a:latin typeface="DM Sans" panose="020B0604020202020204"/>
                <a:ea typeface="Verdana"/>
              </a:rPr>
              <a:t>IPS Brasil</a:t>
            </a:r>
            <a:endParaRPr lang="pt-BR" sz="3200" dirty="0">
              <a:solidFill>
                <a:srgbClr val="00D1F8"/>
              </a:solidFill>
              <a:latin typeface="DM Sans" panose="020B0604020202020204"/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76348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31;p25">
            <a:extLst>
              <a:ext uri="{FF2B5EF4-FFF2-40B4-BE49-F238E27FC236}">
                <a16:creationId xmlns:a16="http://schemas.microsoft.com/office/drawing/2014/main" id="{8051042B-156A-AF2B-02E4-2409FDEE07E8}"/>
              </a:ext>
            </a:extLst>
          </p:cNvPr>
          <p:cNvSpPr/>
          <p:nvPr/>
        </p:nvSpPr>
        <p:spPr>
          <a:xfrm>
            <a:off x="307517" y="964684"/>
            <a:ext cx="6169483" cy="4131191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202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Proposta sumarizada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03F3CD-198A-A954-DEC3-71ADB8C0B11A}"/>
              </a:ext>
            </a:extLst>
          </p:cNvPr>
          <p:cNvSpPr txBox="1"/>
          <p:nvPr/>
        </p:nvSpPr>
        <p:spPr>
          <a:xfrm>
            <a:off x="307517" y="964684"/>
            <a:ext cx="6169483" cy="4205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1219170">
              <a:lnSpc>
                <a:spcPct val="150000"/>
              </a:lnSpc>
              <a:buClr>
                <a:srgbClr val="000000"/>
              </a:buClr>
            </a:pPr>
            <a:r>
              <a:rPr lang="pt-BR" sz="2000" kern="0" dirty="0">
                <a:solidFill>
                  <a:schemeClr val="bg1"/>
                </a:solidFill>
                <a:latin typeface="DM Sans" pitchFamily="2" charset="77"/>
                <a:ea typeface="DM Sans"/>
                <a:cs typeface="DM Sans"/>
                <a:sym typeface="DM Sans"/>
              </a:rPr>
              <a:t>&gt;&gt; 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O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projeto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prevê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empregar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a expertise do Hospital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Sírio-Libanês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(HSL) no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uso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das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tecnologias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informação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comunicação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DM Sans" pitchFamily="2" charset="77"/>
              </a:rPr>
              <a:t>saúde</a:t>
            </a:r>
            <a:r>
              <a:rPr lang="en-US" sz="2000" dirty="0">
                <a:solidFill>
                  <a:schemeClr val="bg1"/>
                </a:solidFill>
                <a:latin typeface="DM Sans" pitchFamily="2" charset="77"/>
              </a:rPr>
              <a:t> (TICs) </a:t>
            </a:r>
            <a:r>
              <a:rPr lang="en-US" sz="20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para </a:t>
            </a:r>
            <a:r>
              <a:rPr lang="pt-BR" sz="20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gerar os componentes  de Imunização, Exames,  Alergias/Reações Adversas e Medicamentos</a:t>
            </a:r>
            <a:r>
              <a:rPr lang="pt-BR" sz="2000" dirty="0">
                <a:solidFill>
                  <a:schemeClr val="bg1"/>
                </a:solidFill>
                <a:latin typeface="DM Sans" pitchFamily="2" charset="77"/>
              </a:rPr>
              <a:t> no padrão do Sumário Internacional do Paciente (IPS) para posterior </a:t>
            </a:r>
            <a:r>
              <a:rPr lang="pt-BR" sz="20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internalização na Rede Nacional de Dados em Saúde</a:t>
            </a:r>
            <a:r>
              <a:rPr lang="pt-BR" sz="2000" dirty="0">
                <a:solidFill>
                  <a:schemeClr val="bg1"/>
                </a:solidFill>
                <a:latin typeface="DM Sans" pitchFamily="2" charset="77"/>
              </a:rPr>
              <a:t> (RNDS).</a:t>
            </a:r>
            <a:endParaRPr lang="pt-BR" sz="2000" b="1" kern="0" dirty="0">
              <a:solidFill>
                <a:schemeClr val="bg1"/>
              </a:solidFill>
              <a:latin typeface="DM Sans" pitchFamily="2" charset="77"/>
              <a:ea typeface="Raleway"/>
              <a:cs typeface="Raleway"/>
              <a:sym typeface="DM Sans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312932-4A20-A4C9-3F9D-6183AAA003BD}"/>
              </a:ext>
            </a:extLst>
          </p:cNvPr>
          <p:cNvSpPr txBox="1"/>
          <p:nvPr/>
        </p:nvSpPr>
        <p:spPr>
          <a:xfrm>
            <a:off x="7451878" y="840286"/>
            <a:ext cx="4432605" cy="4255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137CC0"/>
                </a:solidFill>
                <a:effectLst/>
                <a:uLnTx/>
                <a:uFillTx/>
                <a:latin typeface="DM Sans" pitchFamily="2" charset="0"/>
                <a:ea typeface="Verdana"/>
                <a:cs typeface="Calibri" panose="020F0502020204030204"/>
              </a:rPr>
              <a:t>Expertise HSL 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137CC0"/>
              </a:solidFill>
              <a:effectLst/>
              <a:uLnTx/>
              <a:uFillTx/>
              <a:latin typeface="DM Sans" pitchFamily="2" charset="0"/>
              <a:ea typeface="+mn-lt"/>
              <a:cs typeface="Calibri" panose="020F0502020204030204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37CC0"/>
                </a:solidFill>
                <a:effectLst/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Colaboração com o Ministério da Saúde na formação de mais de 200 alunos em Informática em Saúde;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PROADI-SUS</a:t>
            </a: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37CC0"/>
                </a:solidFill>
                <a:effectLst/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Experiência em projeto de padronização das Terminologias de Medicamentos (OBM);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800080"/>
                </a:highlight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PROADI-SUS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137CC0"/>
              </a:solidFill>
              <a:effectLst/>
              <a:uLnTx/>
              <a:uFillTx/>
              <a:latin typeface="DM Sans" pitchFamily="2" charset="0"/>
              <a:ea typeface="+mn-lt"/>
              <a:cs typeface="Calibri" panose="020F0502020204030204"/>
            </a:endParaRPr>
          </a:p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Tx/>
              <a:buSzPts val="1000"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37CC0"/>
                </a:solidFill>
                <a:effectLst/>
                <a:uLnTx/>
                <a:uFillTx/>
                <a:latin typeface="DM Sans" pitchFamily="2" charset="0"/>
                <a:ea typeface="+mn-lt"/>
                <a:cs typeface="Calibri" panose="020F0502020204030204"/>
              </a:rPr>
              <a:t>Especialistas em diversas áreas de tecnologia com foco em Saúde.</a:t>
            </a:r>
          </a:p>
        </p:txBody>
      </p:sp>
    </p:spTree>
    <p:extLst>
      <p:ext uri="{BB962C8B-B14F-4D97-AF65-F5344CB8AC3E}">
        <p14:creationId xmlns:p14="http://schemas.microsoft.com/office/powerpoint/2010/main" val="341637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 que o projeto realiza, na prática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0CC09-3E3A-FD6A-6CF9-597C11138540}"/>
              </a:ext>
            </a:extLst>
          </p:cNvPr>
          <p:cNvSpPr txBox="1">
            <a:spLocks/>
          </p:cNvSpPr>
          <p:nvPr/>
        </p:nvSpPr>
        <p:spPr>
          <a:xfrm>
            <a:off x="288688" y="1777946"/>
            <a:ext cx="4463173" cy="482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A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pode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ser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amplamente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definida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como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“a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capacidade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dois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ou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mais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sistemas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ou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componentes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kern="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trocar </a:t>
            </a:r>
            <a:r>
              <a:rPr lang="en-US" sz="2400" kern="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informações</a:t>
            </a:r>
            <a:r>
              <a:rPr lang="en-US" sz="2400" kern="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e </a:t>
            </a:r>
            <a:r>
              <a:rPr lang="en-US" sz="2400" kern="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utilizar</a:t>
            </a:r>
            <a:r>
              <a:rPr lang="en-US" sz="2400" kern="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as </a:t>
            </a:r>
            <a:r>
              <a:rPr lang="en-US" sz="2400" kern="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informações</a:t>
            </a:r>
            <a:r>
              <a:rPr lang="en-US" sz="2400" kern="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trocadas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”.</a:t>
            </a: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29A0CB26-B75D-11DF-A9DA-6C291DDFC2FF}"/>
              </a:ext>
            </a:extLst>
          </p:cNvPr>
          <p:cNvGrpSpPr>
            <a:grpSpLocks noChangeAspect="1"/>
          </p:cNvGrpSpPr>
          <p:nvPr/>
        </p:nvGrpSpPr>
        <p:grpSpPr>
          <a:xfrm>
            <a:off x="5632296" y="2536210"/>
            <a:ext cx="6321816" cy="2487273"/>
            <a:chOff x="3026535" y="3092248"/>
            <a:chExt cx="7817476" cy="307572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FEB8B3E5-3367-53B5-C6AA-16616216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6535" y="3092248"/>
              <a:ext cx="7817476" cy="3075729"/>
            </a:xfrm>
            <a:prstGeom prst="rect">
              <a:avLst/>
            </a:prstGeom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B4A368C9-25CB-4D41-9176-E0DEE587A5FD}"/>
                </a:ext>
              </a:extLst>
            </p:cNvPr>
            <p:cNvSpPr txBox="1"/>
            <p:nvPr/>
          </p:nvSpPr>
          <p:spPr>
            <a:xfrm>
              <a:off x="6935273" y="3773154"/>
              <a:ext cx="314888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dirty="0"/>
                <a:t>Interoperabilidade Sintática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2018C608-2928-BD4D-F3F0-234D7FC0001A}"/>
                </a:ext>
              </a:extLst>
            </p:cNvPr>
            <p:cNvSpPr txBox="1"/>
            <p:nvPr/>
          </p:nvSpPr>
          <p:spPr>
            <a:xfrm>
              <a:off x="6990897" y="4445446"/>
              <a:ext cx="266265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R" dirty="0"/>
                <a:t>Interoperabilidade Técnica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2E249EE-03CE-605E-3747-859F825FAE46}"/>
                </a:ext>
              </a:extLst>
            </p:cNvPr>
            <p:cNvSpPr txBox="1"/>
            <p:nvPr/>
          </p:nvSpPr>
          <p:spPr>
            <a:xfrm>
              <a:off x="6990897" y="4823392"/>
              <a:ext cx="294875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BR" dirty="0"/>
                <a:t>Interoperabilidade Semântica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609983D-F282-FB06-A582-36B248DF76A5}"/>
                </a:ext>
              </a:extLst>
            </p:cNvPr>
            <p:cNvSpPr txBox="1"/>
            <p:nvPr/>
          </p:nvSpPr>
          <p:spPr>
            <a:xfrm>
              <a:off x="6990897" y="5504298"/>
              <a:ext cx="35826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dirty="0"/>
                <a:t>Interoperabilidade Organizacional</a:t>
              </a:r>
            </a:p>
          </p:txBody>
        </p:sp>
      </p:grpSp>
      <p:sp>
        <p:nvSpPr>
          <p:cNvPr id="10" name="Google Shape;655;p119">
            <a:extLst>
              <a:ext uri="{FF2B5EF4-FFF2-40B4-BE49-F238E27FC236}">
                <a16:creationId xmlns:a16="http://schemas.microsoft.com/office/drawing/2014/main" id="{16391D1D-D4B6-ECDA-1B21-0D17702C195F}"/>
              </a:ext>
            </a:extLst>
          </p:cNvPr>
          <p:cNvSpPr txBox="1"/>
          <p:nvPr/>
        </p:nvSpPr>
        <p:spPr>
          <a:xfrm>
            <a:off x="5316205" y="1607136"/>
            <a:ext cx="455337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Níveis de interoperabilidade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Google Shape;655;p119">
            <a:extLst>
              <a:ext uri="{FF2B5EF4-FFF2-40B4-BE49-F238E27FC236}">
                <a16:creationId xmlns:a16="http://schemas.microsoft.com/office/drawing/2014/main" id="{E27B6049-A03E-9A5E-3C93-03DE5716A7C6}"/>
              </a:ext>
            </a:extLst>
          </p:cNvPr>
          <p:cNvSpPr txBox="1"/>
          <p:nvPr/>
        </p:nvSpPr>
        <p:spPr>
          <a:xfrm>
            <a:off x="288688" y="1618052"/>
            <a:ext cx="4553375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Conceito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6072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 que o projeto realiza, na prática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29A0CB26-B75D-11DF-A9DA-6C291DDFC2F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006214"/>
            <a:ext cx="6120000" cy="2138389"/>
            <a:chOff x="3026535" y="3092248"/>
            <a:chExt cx="8802632" cy="307572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FEB8B3E5-3367-53B5-C6AA-16616216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6535" y="3092248"/>
              <a:ext cx="7817476" cy="3075729"/>
            </a:xfrm>
            <a:prstGeom prst="rect">
              <a:avLst/>
            </a:prstGeom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B4A368C9-25CB-4D41-9176-E0DEE587A5FD}"/>
                </a:ext>
              </a:extLst>
            </p:cNvPr>
            <p:cNvSpPr txBox="1"/>
            <p:nvPr/>
          </p:nvSpPr>
          <p:spPr>
            <a:xfrm>
              <a:off x="6935274" y="3773154"/>
              <a:ext cx="4877469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Sintática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2018C608-2928-BD4D-F3F0-234D7FC0001A}"/>
                </a:ext>
              </a:extLst>
            </p:cNvPr>
            <p:cNvSpPr txBox="1"/>
            <p:nvPr/>
          </p:nvSpPr>
          <p:spPr>
            <a:xfrm>
              <a:off x="6990896" y="4445446"/>
              <a:ext cx="4404780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Técnica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2E249EE-03CE-605E-3747-859F825FAE46}"/>
                </a:ext>
              </a:extLst>
            </p:cNvPr>
            <p:cNvSpPr txBox="1"/>
            <p:nvPr/>
          </p:nvSpPr>
          <p:spPr>
            <a:xfrm>
              <a:off x="6990898" y="4823392"/>
              <a:ext cx="4838269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Semântica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609983D-F282-FB06-A582-36B248DF76A5}"/>
                </a:ext>
              </a:extLst>
            </p:cNvPr>
            <p:cNvSpPr txBox="1"/>
            <p:nvPr/>
          </p:nvSpPr>
          <p:spPr>
            <a:xfrm>
              <a:off x="6990897" y="5504298"/>
              <a:ext cx="4821847" cy="4869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Organizacional</a:t>
              </a:r>
            </a:p>
          </p:txBody>
        </p:sp>
      </p:grpSp>
      <p:sp>
        <p:nvSpPr>
          <p:cNvPr id="10" name="Google Shape;655;p119">
            <a:extLst>
              <a:ext uri="{FF2B5EF4-FFF2-40B4-BE49-F238E27FC236}">
                <a16:creationId xmlns:a16="http://schemas.microsoft.com/office/drawing/2014/main" id="{16391D1D-D4B6-ECDA-1B21-0D17702C195F}"/>
              </a:ext>
            </a:extLst>
          </p:cNvPr>
          <p:cNvSpPr txBox="1"/>
          <p:nvPr/>
        </p:nvSpPr>
        <p:spPr>
          <a:xfrm>
            <a:off x="256717" y="1082531"/>
            <a:ext cx="564878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Níveis de interoperabilidade (cont.).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E69927-5F57-0C34-09C5-2CC66FD351CF}"/>
              </a:ext>
            </a:extLst>
          </p:cNvPr>
          <p:cNvSpPr txBox="1">
            <a:spLocks/>
          </p:cNvSpPr>
          <p:nvPr/>
        </p:nvSpPr>
        <p:spPr>
          <a:xfrm>
            <a:off x="6095999" y="1710074"/>
            <a:ext cx="5970417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b="1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técnica</a:t>
            </a:r>
            <a:endParaRPr lang="en-US" sz="2400" b="1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Recursos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básicos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troca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entre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sistemas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.</a:t>
            </a:r>
          </a:p>
          <a:p>
            <a:pPr algn="just"/>
            <a:endParaRPr lang="en-US" sz="18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&gt;&gt;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Exemplo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: 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trasferir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 dados de um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pendrive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 para um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computador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. </a:t>
            </a:r>
          </a:p>
          <a:p>
            <a:pPr algn="just"/>
            <a:endParaRPr lang="en-US" sz="24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endParaRPr lang="en-US" sz="24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b="1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sintática</a:t>
            </a:r>
            <a:endParaRPr lang="en-US" sz="24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Especifica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o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formato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e a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estrutura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dos dados que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serão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kern="0" dirty="0" err="1">
                <a:solidFill>
                  <a:srgbClr val="137CC0"/>
                </a:solidFill>
                <a:latin typeface="DM Sans" pitchFamily="2" charset="77"/>
              </a:rPr>
              <a:t>compartilhados</a:t>
            </a:r>
            <a:r>
              <a:rPr lang="en-US" sz="2400" kern="0" dirty="0">
                <a:solidFill>
                  <a:srgbClr val="137CC0"/>
                </a:solidFill>
                <a:latin typeface="DM Sans" pitchFamily="2" charset="77"/>
              </a:rPr>
              <a:t>.  </a:t>
            </a:r>
          </a:p>
          <a:p>
            <a:pPr algn="just"/>
            <a:endParaRPr lang="en-US" sz="1800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/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&gt;&gt;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Exemplo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: XML, </a:t>
            </a:r>
            <a:r>
              <a:rPr lang="en-US" sz="1800" kern="0" dirty="0" err="1">
                <a:solidFill>
                  <a:srgbClr val="137CC0"/>
                </a:solidFill>
                <a:latin typeface="DM Sans" pitchFamily="2" charset="77"/>
              </a:rPr>
              <a:t>mensagens</a:t>
            </a:r>
            <a:r>
              <a:rPr lang="en-US" sz="1800" kern="0" dirty="0">
                <a:solidFill>
                  <a:srgbClr val="137CC0"/>
                </a:solidFill>
                <a:latin typeface="DM Sans" pitchFamily="2" charset="77"/>
              </a:rPr>
              <a:t> HL7 V2. </a:t>
            </a:r>
          </a:p>
        </p:txBody>
      </p:sp>
    </p:spTree>
    <p:extLst>
      <p:ext uri="{BB962C8B-B14F-4D97-AF65-F5344CB8AC3E}">
        <p14:creationId xmlns:p14="http://schemas.microsoft.com/office/powerpoint/2010/main" val="1700086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 que o projeto realiza, na prática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29A0CB26-B75D-11DF-A9DA-6C291DDFC2F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2006214"/>
            <a:ext cx="6120000" cy="2138389"/>
            <a:chOff x="3026535" y="3092248"/>
            <a:chExt cx="8802632" cy="307572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FEB8B3E5-3367-53B5-C6AA-16616216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6535" y="3092248"/>
              <a:ext cx="7817476" cy="3075729"/>
            </a:xfrm>
            <a:prstGeom prst="rect">
              <a:avLst/>
            </a:prstGeom>
          </p:spPr>
        </p:pic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B4A368C9-25CB-4D41-9176-E0DEE587A5FD}"/>
                </a:ext>
              </a:extLst>
            </p:cNvPr>
            <p:cNvSpPr txBox="1"/>
            <p:nvPr/>
          </p:nvSpPr>
          <p:spPr>
            <a:xfrm>
              <a:off x="6935274" y="3773154"/>
              <a:ext cx="4877469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Sintática</a:t>
              </a:r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2018C608-2928-BD4D-F3F0-234D7FC0001A}"/>
                </a:ext>
              </a:extLst>
            </p:cNvPr>
            <p:cNvSpPr txBox="1"/>
            <p:nvPr/>
          </p:nvSpPr>
          <p:spPr>
            <a:xfrm>
              <a:off x="6990896" y="4445446"/>
              <a:ext cx="4404780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Técnica</a:t>
              </a: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2E249EE-03CE-605E-3747-859F825FAE46}"/>
                </a:ext>
              </a:extLst>
            </p:cNvPr>
            <p:cNvSpPr txBox="1"/>
            <p:nvPr/>
          </p:nvSpPr>
          <p:spPr>
            <a:xfrm>
              <a:off x="6990898" y="4823392"/>
              <a:ext cx="4838269" cy="46051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Semântica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5609983D-F282-FB06-A582-36B248DF76A5}"/>
                </a:ext>
              </a:extLst>
            </p:cNvPr>
            <p:cNvSpPr txBox="1"/>
            <p:nvPr/>
          </p:nvSpPr>
          <p:spPr>
            <a:xfrm>
              <a:off x="6990897" y="5504298"/>
              <a:ext cx="4821847" cy="4869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BR" sz="1600" dirty="0"/>
                <a:t>Interoperabilidade Organizacional</a:t>
              </a:r>
            </a:p>
          </p:txBody>
        </p:sp>
      </p:grpSp>
      <p:sp>
        <p:nvSpPr>
          <p:cNvPr id="10" name="Google Shape;655;p119">
            <a:extLst>
              <a:ext uri="{FF2B5EF4-FFF2-40B4-BE49-F238E27FC236}">
                <a16:creationId xmlns:a16="http://schemas.microsoft.com/office/drawing/2014/main" id="{16391D1D-D4B6-ECDA-1B21-0D17702C195F}"/>
              </a:ext>
            </a:extLst>
          </p:cNvPr>
          <p:cNvSpPr txBox="1"/>
          <p:nvPr/>
        </p:nvSpPr>
        <p:spPr>
          <a:xfrm>
            <a:off x="256717" y="1082531"/>
            <a:ext cx="564878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Níveis de interoperabilidade (cont.).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E69927-5F57-0C34-09C5-2CC66FD351CF}"/>
              </a:ext>
            </a:extLst>
          </p:cNvPr>
          <p:cNvSpPr txBox="1">
            <a:spLocks/>
          </p:cNvSpPr>
          <p:nvPr/>
        </p:nvSpPr>
        <p:spPr>
          <a:xfrm>
            <a:off x="6095999" y="1227474"/>
            <a:ext cx="5970417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373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b="1" kern="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b="1" kern="0" dirty="0" err="1">
                <a:solidFill>
                  <a:srgbClr val="137CC0"/>
                </a:solidFill>
                <a:latin typeface="DM Sans" pitchFamily="2" charset="77"/>
              </a:rPr>
              <a:t>semântica</a:t>
            </a:r>
            <a:endParaRPr lang="en-US" sz="2400" b="1" kern="0" dirty="0">
              <a:solidFill>
                <a:srgbClr val="137CC0"/>
              </a:solidFill>
              <a:latin typeface="DM Sans" pitchFamily="2" charset="77"/>
            </a:endParaRPr>
          </a:p>
          <a:p>
            <a:pPr algn="just">
              <a:lnSpc>
                <a:spcPct val="120000"/>
              </a:lnSpc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Processo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garantir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que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cada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sistema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possa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entender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as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informações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recebidas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dos outros,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ou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seja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que a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informação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possa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ser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usada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e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interpretada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sem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ambiguidade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176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Interoperabilidade semântica e terminologias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7E22B7F-FA1B-A0A5-4C39-4F35D5D179ED}"/>
              </a:ext>
            </a:extLst>
          </p:cNvPr>
          <p:cNvSpPr txBox="1"/>
          <p:nvPr/>
        </p:nvSpPr>
        <p:spPr>
          <a:xfrm>
            <a:off x="256717" y="896008"/>
            <a:ext cx="11322966" cy="11498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A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interoperabilidade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semântica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depende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modelos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informação</a:t>
            </a:r>
            <a:r>
              <a:rPr lang="en-US" sz="2400" dirty="0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 </a:t>
            </a:r>
            <a:r>
              <a:rPr lang="en-US" sz="2400" dirty="0" err="1">
                <a:solidFill>
                  <a:schemeClr val="bg1"/>
                </a:solidFill>
                <a:highlight>
                  <a:srgbClr val="33AADF"/>
                </a:highlight>
                <a:latin typeface="DM Sans" pitchFamily="2" charset="77"/>
              </a:rPr>
              <a:t>padronizados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com 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adoção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clínicas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.</a:t>
            </a:r>
          </a:p>
        </p:txBody>
      </p:sp>
      <p:sp>
        <p:nvSpPr>
          <p:cNvPr id="11" name="Google Shape;655;p119">
            <a:extLst>
              <a:ext uri="{FF2B5EF4-FFF2-40B4-BE49-F238E27FC236}">
                <a16:creationId xmlns:a16="http://schemas.microsoft.com/office/drawing/2014/main" id="{6BFB7D8F-9CD6-DB2A-314B-2C2B64181045}"/>
              </a:ext>
            </a:extLst>
          </p:cNvPr>
          <p:cNvSpPr txBox="1"/>
          <p:nvPr/>
        </p:nvSpPr>
        <p:spPr>
          <a:xfrm>
            <a:off x="256717" y="2749794"/>
            <a:ext cx="5648783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Terminologias clínicas padronizadas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F677645-CBBF-F157-BE77-5E697D4800F9}"/>
              </a:ext>
            </a:extLst>
          </p:cNvPr>
          <p:cNvSpPr txBox="1"/>
          <p:nvPr/>
        </p:nvSpPr>
        <p:spPr>
          <a:xfrm>
            <a:off x="256717" y="3341370"/>
            <a:ext cx="11449966" cy="2734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137CC0"/>
                </a:solidFill>
                <a:latin typeface="DM Sans" pitchFamily="2" charset="77"/>
              </a:rPr>
              <a:t>SNOMED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: Lista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Problemas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Sintomas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Dispositivos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Procedimentos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Vacinas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…</a:t>
            </a:r>
          </a:p>
          <a:p>
            <a:pPr algn="just">
              <a:lnSpc>
                <a:spcPct val="120000"/>
              </a:lnSpc>
            </a:pPr>
            <a:endParaRPr lang="en-US" sz="1600" dirty="0">
              <a:solidFill>
                <a:srgbClr val="137CC0"/>
              </a:solidFill>
              <a:latin typeface="DM Sans" pitchFamily="2" charset="77"/>
            </a:endParaRP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137CC0"/>
                </a:solidFill>
                <a:latin typeface="DM Sans" pitchFamily="2" charset="77"/>
              </a:rPr>
              <a:t>LOINC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: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Procedimentos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Laboratoriais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lvl="1" algn="just">
              <a:lnSpc>
                <a:spcPct val="120000"/>
              </a:lnSpc>
            </a:pP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&gt;&gt;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Exemplo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: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Exames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 COVID-19 e Monkeypox RNDS; </a:t>
            </a:r>
          </a:p>
          <a:p>
            <a:pPr algn="just">
              <a:lnSpc>
                <a:spcPct val="120000"/>
              </a:lnSpc>
            </a:pPr>
            <a:endParaRPr lang="en-US" dirty="0">
              <a:solidFill>
                <a:srgbClr val="137CC0"/>
              </a:solidFill>
              <a:latin typeface="DM Sans" pitchFamily="2" charset="77"/>
            </a:endParaRPr>
          </a:p>
          <a:p>
            <a:pPr algn="just">
              <a:lnSpc>
                <a:spcPct val="120000"/>
              </a:lnSpc>
            </a:pPr>
            <a:r>
              <a:rPr lang="en-US" sz="2400" b="1" dirty="0">
                <a:solidFill>
                  <a:srgbClr val="137CC0"/>
                </a:solidFill>
                <a:latin typeface="DM Sans" pitchFamily="2" charset="77"/>
              </a:rPr>
              <a:t>IDMP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: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&gt;&gt;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Exemplo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: OBM –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Ontologia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Brasileira</a:t>
            </a:r>
            <a:r>
              <a:rPr lang="en-US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endParaRPr lang="en-US" dirty="0">
              <a:solidFill>
                <a:srgbClr val="137CC0"/>
              </a:solidFill>
              <a:latin typeface="DM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880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220CB4CA-73B5-F978-03FB-B89DE7E46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985" y="590401"/>
            <a:ext cx="9160030" cy="478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7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C6EFB-8060-C64A-BEC6-A0C57C48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A0CCA-53E1-1748-958A-9AB218F33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100" y="194952"/>
            <a:ext cx="5690108" cy="323301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3E9E9-A53A-0040-8391-5218E2B59CF1}"/>
              </a:ext>
            </a:extLst>
          </p:cNvPr>
          <p:cNvSpPr txBox="1"/>
          <p:nvPr/>
        </p:nvSpPr>
        <p:spPr>
          <a:xfrm>
            <a:off x="838200" y="3428864"/>
            <a:ext cx="3939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</a:t>
            </a:r>
            <a:r>
              <a:rPr lang="en-US" sz="1600" dirty="0" err="1">
                <a:hlinkClick r:id="rId3"/>
              </a:rPr>
              <a:t>pubmed.ncbi.nlm.nih.gov</a:t>
            </a:r>
            <a:r>
              <a:rPr lang="en-US" sz="1600" dirty="0">
                <a:hlinkClick r:id="rId3"/>
              </a:rPr>
              <a:t>/31483254/</a:t>
            </a:r>
            <a:endParaRPr lang="en-BR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24DE5-9B56-7A47-BE93-114BDD07B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181" y="2996168"/>
            <a:ext cx="6380819" cy="306490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3B037C-C4BF-4949-817B-86709A64F68C}"/>
              </a:ext>
            </a:extLst>
          </p:cNvPr>
          <p:cNvSpPr txBox="1"/>
          <p:nvPr/>
        </p:nvSpPr>
        <p:spPr>
          <a:xfrm>
            <a:off x="6114774" y="6338986"/>
            <a:ext cx="57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err="1">
                <a:hlinkClick r:id="rId5"/>
              </a:rPr>
              <a:t>www.ncbi.nlm.nih.gov</a:t>
            </a:r>
            <a:r>
              <a:rPr lang="en-US" sz="1400" dirty="0">
                <a:hlinkClick r:id="rId5"/>
              </a:rPr>
              <a:t>/</a:t>
            </a:r>
            <a:r>
              <a:rPr lang="en-US" sz="1400" dirty="0" err="1">
                <a:hlinkClick r:id="rId5"/>
              </a:rPr>
              <a:t>pmc</a:t>
            </a:r>
            <a:r>
              <a:rPr lang="en-US" sz="1400" dirty="0">
                <a:hlinkClick r:id="rId5"/>
              </a:rPr>
              <a:t>/articles/PMC8367140/?report=printable</a:t>
            </a:r>
            <a:endParaRPr lang="en-BR" sz="1400" dirty="0"/>
          </a:p>
        </p:txBody>
      </p:sp>
    </p:spTree>
    <p:extLst>
      <p:ext uri="{BB962C8B-B14F-4D97-AF65-F5344CB8AC3E}">
        <p14:creationId xmlns:p14="http://schemas.microsoft.com/office/powerpoint/2010/main" val="1520766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72DB-C5B2-1EE0-92E1-62D8CDA7E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26997" indent="0" algn="just">
              <a:lnSpc>
                <a:spcPct val="120000"/>
              </a:lnSpc>
              <a:buNone/>
            </a:pPr>
            <a:r>
              <a:rPr lang="en-US" dirty="0">
                <a:solidFill>
                  <a:srgbClr val="137CC0"/>
                </a:solidFill>
              </a:rPr>
              <a:t>Um </a:t>
            </a:r>
            <a:r>
              <a:rPr lang="en-US" dirty="0" err="1">
                <a:solidFill>
                  <a:srgbClr val="137CC0"/>
                </a:solidFill>
              </a:rPr>
              <a:t>guia</a:t>
            </a:r>
            <a:r>
              <a:rPr lang="en-US" dirty="0">
                <a:solidFill>
                  <a:srgbClr val="137CC0"/>
                </a:solidFill>
              </a:rPr>
              <a:t> de </a:t>
            </a:r>
            <a:r>
              <a:rPr lang="en-US" dirty="0" err="1">
                <a:solidFill>
                  <a:srgbClr val="137CC0"/>
                </a:solidFill>
              </a:rPr>
              <a:t>implementação</a:t>
            </a:r>
            <a:r>
              <a:rPr lang="en-US" dirty="0">
                <a:solidFill>
                  <a:srgbClr val="137CC0"/>
                </a:solidFill>
              </a:rPr>
              <a:t> (GI)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é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um conjunto de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regras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sobre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como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os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recursos</a:t>
            </a:r>
            <a:r>
              <a:rPr lang="en-US" dirty="0">
                <a:solidFill>
                  <a:srgbClr val="137CC0"/>
                </a:solidFill>
              </a:rPr>
              <a:t> FHIR </a:t>
            </a:r>
            <a:r>
              <a:rPr lang="en-US" dirty="0" err="1">
                <a:solidFill>
                  <a:srgbClr val="137CC0"/>
                </a:solidFill>
              </a:rPr>
              <a:t>devem</a:t>
            </a:r>
            <a:r>
              <a:rPr lang="en-US" dirty="0">
                <a:solidFill>
                  <a:srgbClr val="137CC0"/>
                </a:solidFill>
              </a:rPr>
              <a:t> ser </a:t>
            </a:r>
            <a:r>
              <a:rPr lang="en-US" dirty="0" err="1">
                <a:solidFill>
                  <a:srgbClr val="137CC0"/>
                </a:solidFill>
              </a:rPr>
              <a:t>usados</a:t>
            </a:r>
            <a:r>
              <a:rPr lang="en-US" dirty="0">
                <a:solidFill>
                  <a:srgbClr val="137CC0"/>
                </a:solidFill>
              </a:rPr>
              <a:t> para resolver um </a:t>
            </a:r>
            <a:r>
              <a:rPr lang="en-US" dirty="0" err="1">
                <a:solidFill>
                  <a:srgbClr val="137CC0"/>
                </a:solidFill>
              </a:rPr>
              <a:t>determinado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problema</a:t>
            </a:r>
            <a:r>
              <a:rPr lang="en-US" dirty="0">
                <a:solidFill>
                  <a:srgbClr val="137CC0"/>
                </a:solidFill>
              </a:rPr>
              <a:t>, com </a:t>
            </a:r>
            <a:r>
              <a:rPr lang="en-US" dirty="0" err="1">
                <a:solidFill>
                  <a:srgbClr val="137CC0"/>
                </a:solidFill>
              </a:rPr>
              <a:t>documentação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associada</a:t>
            </a:r>
            <a:r>
              <a:rPr lang="en-US" dirty="0">
                <a:solidFill>
                  <a:srgbClr val="137CC0"/>
                </a:solidFill>
              </a:rPr>
              <a:t> para </a:t>
            </a:r>
            <a:r>
              <a:rPr lang="en-US" dirty="0" err="1">
                <a:solidFill>
                  <a:srgbClr val="137CC0"/>
                </a:solidFill>
              </a:rPr>
              <a:t>apoiar</a:t>
            </a:r>
            <a:r>
              <a:rPr lang="en-US" dirty="0">
                <a:solidFill>
                  <a:srgbClr val="137CC0"/>
                </a:solidFill>
              </a:rPr>
              <a:t> e </a:t>
            </a:r>
            <a:r>
              <a:rPr lang="en-US" dirty="0" err="1">
                <a:solidFill>
                  <a:srgbClr val="137CC0"/>
                </a:solidFill>
              </a:rPr>
              <a:t>esclarecer</a:t>
            </a:r>
            <a:r>
              <a:rPr lang="en-US" dirty="0">
                <a:solidFill>
                  <a:srgbClr val="137CC0"/>
                </a:solidFill>
              </a:rPr>
              <a:t> o </a:t>
            </a:r>
            <a:r>
              <a:rPr lang="en-US" dirty="0" err="1">
                <a:solidFill>
                  <a:srgbClr val="137CC0"/>
                </a:solidFill>
              </a:rPr>
              <a:t>uso</a:t>
            </a:r>
            <a:r>
              <a:rPr lang="en-US" dirty="0">
                <a:solidFill>
                  <a:srgbClr val="137CC0"/>
                </a:solidFill>
              </a:rPr>
              <a:t>.</a:t>
            </a:r>
          </a:p>
          <a:p>
            <a:pPr marL="126997" indent="0" algn="just">
              <a:lnSpc>
                <a:spcPct val="120000"/>
              </a:lnSpc>
              <a:buNone/>
            </a:pP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126997" indent="0" algn="just">
              <a:lnSpc>
                <a:spcPct val="120000"/>
              </a:lnSpc>
              <a:buNone/>
            </a:pPr>
            <a:r>
              <a:rPr lang="en-US" dirty="0" err="1">
                <a:solidFill>
                  <a:srgbClr val="137CC0"/>
                </a:solidFill>
              </a:rPr>
              <a:t>Além</a:t>
            </a:r>
            <a:r>
              <a:rPr lang="en-US" dirty="0">
                <a:solidFill>
                  <a:srgbClr val="137CC0"/>
                </a:solidFill>
              </a:rPr>
              <a:t> de </a:t>
            </a:r>
            <a:r>
              <a:rPr lang="en-US" dirty="0" err="1">
                <a:solidFill>
                  <a:srgbClr val="137CC0"/>
                </a:solidFill>
              </a:rPr>
              <a:t>documentar</a:t>
            </a:r>
            <a:r>
              <a:rPr lang="en-US" dirty="0">
                <a:solidFill>
                  <a:srgbClr val="137CC0"/>
                </a:solidFill>
              </a:rPr>
              <a:t> o que </a:t>
            </a:r>
            <a:r>
              <a:rPr lang="en-US" dirty="0" err="1">
                <a:solidFill>
                  <a:srgbClr val="137CC0"/>
                </a:solidFill>
              </a:rPr>
              <a:t>precisa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estar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presente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em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uma</a:t>
            </a:r>
            <a:r>
              <a:rPr lang="en-US" dirty="0">
                <a:solidFill>
                  <a:srgbClr val="137CC0"/>
                </a:solidFill>
              </a:rPr>
              <a:t> </a:t>
            </a:r>
            <a:r>
              <a:rPr lang="en-US" dirty="0" err="1">
                <a:solidFill>
                  <a:srgbClr val="137CC0"/>
                </a:solidFill>
              </a:rPr>
              <a:t>implementação</a:t>
            </a:r>
            <a:r>
              <a:rPr lang="en-US" dirty="0">
                <a:solidFill>
                  <a:srgbClr val="137CC0"/>
                </a:solidFill>
              </a:rPr>
              <a:t>, o GI 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é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um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artefato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computacional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com que um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servidor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FHIR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é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capaz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de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interpretar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e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validar</a:t>
            </a:r>
            <a:r>
              <a:rPr lang="en-US" dirty="0">
                <a:solidFill>
                  <a:schemeClr val="bg1"/>
                </a:solidFill>
                <a:highlight>
                  <a:srgbClr val="33AADF"/>
                </a:highlight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33AADF"/>
                </a:highlight>
              </a:rPr>
              <a:t>conformidades</a:t>
            </a:r>
            <a:r>
              <a:rPr lang="en-US" dirty="0">
                <a:solidFill>
                  <a:srgbClr val="137CC0"/>
                </a:solidFill>
              </a:rPr>
              <a:t>.</a:t>
            </a:r>
          </a:p>
        </p:txBody>
      </p:sp>
      <p:sp>
        <p:nvSpPr>
          <p:cNvPr id="5" name="Google Shape;655;p119">
            <a:extLst>
              <a:ext uri="{FF2B5EF4-FFF2-40B4-BE49-F238E27FC236}">
                <a16:creationId xmlns:a16="http://schemas.microsoft.com/office/drawing/2014/main" id="{07B03A31-75CA-DE96-4F7C-A5B748FD73D1}"/>
              </a:ext>
            </a:extLst>
          </p:cNvPr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 que é um Guia de Implementação (GI) FHIR</a:t>
            </a:r>
            <a:endParaRPr lang="pt-BR"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9305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F72DB-C5B2-1EE0-92E1-62D8CDA7E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517" y="1082446"/>
            <a:ext cx="10515600" cy="4351339"/>
          </a:xfrm>
        </p:spPr>
        <p:txBody>
          <a:bodyPr>
            <a:normAutofit/>
          </a:bodyPr>
          <a:lstStyle/>
          <a:p>
            <a:pPr marL="126997" indent="0">
              <a:buNone/>
            </a:pPr>
            <a:r>
              <a:rPr lang="en-BR" b="1">
                <a:solidFill>
                  <a:srgbClr val="137CC0"/>
                </a:solidFill>
              </a:rPr>
              <a:t>Um GI (Guia de Implementação) FHIR é como uma receita de bolo</a:t>
            </a:r>
            <a:r>
              <a:rPr lang="pt-BR" b="1" dirty="0">
                <a:solidFill>
                  <a:srgbClr val="137CC0"/>
                </a:solidFill>
              </a:rPr>
              <a:t>:</a:t>
            </a:r>
            <a:endParaRPr lang="en-BR" b="1">
              <a:solidFill>
                <a:srgbClr val="137CC0"/>
              </a:solidFill>
            </a:endParaRPr>
          </a:p>
          <a:p>
            <a:pPr marL="126997" indent="0">
              <a:buNone/>
            </a:pPr>
            <a:r>
              <a:rPr lang="en-BR">
                <a:solidFill>
                  <a:srgbClr val="137CC0"/>
                </a:solidFill>
              </a:rPr>
              <a:t>Descreve minuciosamente todos os ingredientes (recursos agrupados em perfis), com as medidas e quantidades (terminologias) a serem utilizados</a:t>
            </a:r>
            <a:r>
              <a:rPr lang="pt-BR" dirty="0">
                <a:solidFill>
                  <a:srgbClr val="137CC0"/>
                </a:solidFill>
              </a:rPr>
              <a:t>. </a:t>
            </a:r>
            <a:r>
              <a:rPr lang="en-BR">
                <a:solidFill>
                  <a:srgbClr val="137CC0"/>
                </a:solidFill>
              </a:rPr>
              <a:t>No servidor FHIR esta receita é “interpetada e executada” e no final de um conjunto de ingredientes crus</a:t>
            </a:r>
            <a:r>
              <a:rPr lang="pt-BR" dirty="0">
                <a:solidFill>
                  <a:srgbClr val="137CC0"/>
                </a:solidFill>
              </a:rPr>
              <a:t>...</a:t>
            </a:r>
            <a:endParaRPr lang="en-BR">
              <a:solidFill>
                <a:srgbClr val="137CC0"/>
              </a:solidFill>
            </a:endParaRPr>
          </a:p>
        </p:txBody>
      </p:sp>
      <p:sp>
        <p:nvSpPr>
          <p:cNvPr id="5" name="Google Shape;655;p119">
            <a:extLst>
              <a:ext uri="{FF2B5EF4-FFF2-40B4-BE49-F238E27FC236}">
                <a16:creationId xmlns:a16="http://schemas.microsoft.com/office/drawing/2014/main" id="{07B03A31-75CA-DE96-4F7C-A5B748FD73D1}"/>
              </a:ext>
            </a:extLst>
          </p:cNvPr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Simplificando...</a:t>
            </a:r>
            <a:endParaRPr lang="pt-BR"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EB24D71-84E1-2A79-1B9A-177170AD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915" y="4323487"/>
            <a:ext cx="2598056" cy="20075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1438B8-024D-FD90-BA39-70DD375A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96274"/>
            <a:ext cx="2754992" cy="2180689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1F926938-D4A7-1682-FA08-E041645D816D}"/>
              </a:ext>
            </a:extLst>
          </p:cNvPr>
          <p:cNvSpPr/>
          <p:nvPr/>
        </p:nvSpPr>
        <p:spPr>
          <a:xfrm>
            <a:off x="4833257" y="5011595"/>
            <a:ext cx="1527629" cy="631371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70823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EC9875-43DD-3A28-0B80-4DCFA69A5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84" y="311728"/>
            <a:ext cx="5926286" cy="62345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F198160-C3F5-EA0F-91A6-DADE367962AB}"/>
              </a:ext>
            </a:extLst>
          </p:cNvPr>
          <p:cNvSpPr txBox="1"/>
          <p:nvPr/>
        </p:nvSpPr>
        <p:spPr>
          <a:xfrm>
            <a:off x="7353300" y="6376996"/>
            <a:ext cx="4813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Fonte: </a:t>
            </a:r>
            <a:r>
              <a:rPr lang="en-BR" sz="1600">
                <a:hlinkClick r:id="rId3"/>
              </a:rPr>
              <a:t>https://build.fhir.org/ig/HL7/fhir-ips/toc.html</a:t>
            </a:r>
            <a:r>
              <a:rPr lang="pt-BR" sz="1600" dirty="0"/>
              <a:t> 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1817618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CA42A2B-340A-6ED7-1FB4-C8EAB5FA07CC}"/>
              </a:ext>
            </a:extLst>
          </p:cNvPr>
          <p:cNvSpPr/>
          <p:nvPr/>
        </p:nvSpPr>
        <p:spPr>
          <a:xfrm>
            <a:off x="6226199" y="2918963"/>
            <a:ext cx="3549420" cy="185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C8EB3C-5FAD-32C1-5E69-14B3FE8D8328}"/>
              </a:ext>
            </a:extLst>
          </p:cNvPr>
          <p:cNvSpPr/>
          <p:nvPr/>
        </p:nvSpPr>
        <p:spPr>
          <a:xfrm>
            <a:off x="352417" y="4752556"/>
            <a:ext cx="3549420" cy="185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C215E8-CA27-F03C-3074-0C03E30DE25D}"/>
              </a:ext>
            </a:extLst>
          </p:cNvPr>
          <p:cNvSpPr/>
          <p:nvPr/>
        </p:nvSpPr>
        <p:spPr>
          <a:xfrm>
            <a:off x="335361" y="2866768"/>
            <a:ext cx="3549420" cy="1853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F4A1B7-A024-4A93-BDE3-AE56B88A7C1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127" y="1086844"/>
            <a:ext cx="3240000" cy="162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B78A0F0-3783-41F0-9793-A221DB7072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7127" y="4869313"/>
            <a:ext cx="3240000" cy="162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98F3879-65BE-4B40-A844-9315CF7D8784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372199" y="2978078"/>
            <a:ext cx="3240000" cy="162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6BE6CC-A5E4-418E-A067-67D22C236E4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72199" y="4869313"/>
            <a:ext cx="3240000" cy="162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73165D6-8DC3-4C6D-B694-D62130EAF5B3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r="4737"/>
          <a:stretch/>
        </p:blipFill>
        <p:spPr>
          <a:xfrm>
            <a:off x="6372199" y="1086843"/>
            <a:ext cx="3240000" cy="162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6CC32FC-5D53-445E-9948-13988A2EF803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07127" y="2978078"/>
            <a:ext cx="3240000" cy="16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B7361A-9AD9-42CC-A266-6510CC83F06A}"/>
              </a:ext>
            </a:extLst>
          </p:cNvPr>
          <p:cNvSpPr txBox="1"/>
          <p:nvPr/>
        </p:nvSpPr>
        <p:spPr>
          <a:xfrm>
            <a:off x="3884781" y="1100698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2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Informatização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de todos os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níveis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 de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atenção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C206CC-468D-4DDD-A93F-F17C926B0898}"/>
              </a:ext>
            </a:extLst>
          </p:cNvPr>
          <p:cNvSpPr txBox="1"/>
          <p:nvPr/>
        </p:nvSpPr>
        <p:spPr>
          <a:xfrm>
            <a:off x="3884781" y="2978078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3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Suporte à melhoria da atenção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71C397-1621-4AE8-8FE6-E196CE35135B}"/>
              </a:ext>
            </a:extLst>
          </p:cNvPr>
          <p:cNvSpPr txBox="1"/>
          <p:nvPr/>
        </p:nvSpPr>
        <p:spPr>
          <a:xfrm>
            <a:off x="3884781" y="4869313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4</a:t>
            </a:r>
            <a:b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O usuário </a:t>
            </a:r>
            <a:b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como protagonista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27F79-9917-4EF3-ADBC-24AEF5E49FA5}"/>
              </a:ext>
            </a:extLst>
          </p:cNvPr>
          <p:cNvSpPr txBox="1"/>
          <p:nvPr/>
        </p:nvSpPr>
        <p:spPr>
          <a:xfrm>
            <a:off x="9758199" y="1086843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5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Formação de Recursos Humanos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1C4D23-4E99-4B5E-A27F-A4A44AB6CF12}"/>
              </a:ext>
            </a:extLst>
          </p:cNvPr>
          <p:cNvSpPr txBox="1"/>
          <p:nvPr/>
        </p:nvSpPr>
        <p:spPr>
          <a:xfrm>
            <a:off x="9758199" y="2978078"/>
            <a:ext cx="23414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6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Ambiente de </a:t>
            </a:r>
            <a:r>
              <a:rPr kumimoji="0" lang="pt-B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Inter-conectividade</a:t>
            </a:r>
            <a:endParaRPr kumimoji="0" 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 panose="020B0503030202060203" pitchFamily="34" charset="0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614A2-6D34-4527-8ABE-E86F20964D84}"/>
              </a:ext>
            </a:extLst>
          </p:cNvPr>
          <p:cNvSpPr txBox="1"/>
          <p:nvPr/>
        </p:nvSpPr>
        <p:spPr>
          <a:xfrm>
            <a:off x="9733792" y="4869313"/>
            <a:ext cx="2341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Prioridade 7 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Ecossistema </a:t>
            </a:r>
            <a:b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</a:b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 panose="020B0503030202060203" pitchFamily="34" charset="0"/>
                <a:ea typeface="+mn-ea"/>
                <a:cs typeface="+mn-cs"/>
              </a:rPr>
              <a:t>de Inovação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79BD62-7E29-46F2-95DC-600E218B4DF4}"/>
              </a:ext>
            </a:extLst>
          </p:cNvPr>
          <p:cNvSpPr>
            <a:spLocks/>
          </p:cNvSpPr>
          <p:nvPr/>
        </p:nvSpPr>
        <p:spPr>
          <a:xfrm>
            <a:off x="335361" y="188147"/>
            <a:ext cx="11520000" cy="5914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60944" rIns="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Alinhamento do projeto IPS com as prioridades da  ESD28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A430A-1416-473A-9100-17A55757B1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7808" y="2745200"/>
            <a:ext cx="624971" cy="624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3C26F-2B93-DE53-55FC-C0451C56C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3700" y="4720281"/>
            <a:ext cx="631802" cy="6318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8C465C3-EF9C-4F3F-016D-CE28A0A56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23559" y="2797198"/>
            <a:ext cx="631802" cy="63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5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605E2A17-0974-030B-36C0-67A2039D8B84}"/>
              </a:ext>
            </a:extLst>
          </p:cNvPr>
          <p:cNvSpPr/>
          <p:nvPr/>
        </p:nvSpPr>
        <p:spPr>
          <a:xfrm>
            <a:off x="2458993" y="922556"/>
            <a:ext cx="2809693" cy="300269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RNDS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C1DDBB-6577-9B2A-C817-6579725CE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05" y="102483"/>
            <a:ext cx="10515600" cy="836951"/>
          </a:xfrm>
        </p:spPr>
        <p:txBody>
          <a:bodyPr>
            <a:noAutofit/>
          </a:bodyPr>
          <a:lstStyle/>
          <a:p>
            <a:r>
              <a:rPr lang="en-BR" sz="3600" dirty="0"/>
              <a:t>Caso de Uso – eSUS-APS -&gt; SIP Brasil -&gt; Conecte SUS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2A4D958-2DFB-DCCC-B907-D27E4806ABAD}"/>
              </a:ext>
            </a:extLst>
          </p:cNvPr>
          <p:cNvCxnSpPr/>
          <p:nvPr/>
        </p:nvCxnSpPr>
        <p:spPr>
          <a:xfrm flipV="1">
            <a:off x="1041471" y="3707027"/>
            <a:ext cx="2084788" cy="133453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5DD7E-F05A-BF97-006D-40653DAF3FCA}"/>
              </a:ext>
            </a:extLst>
          </p:cNvPr>
          <p:cNvCxnSpPr>
            <a:cxnSpLocks/>
          </p:cNvCxnSpPr>
          <p:nvPr/>
        </p:nvCxnSpPr>
        <p:spPr>
          <a:xfrm flipV="1">
            <a:off x="3793524" y="3855308"/>
            <a:ext cx="214185" cy="151988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ACA3BFB-3108-BA45-79E6-1F5B5E6660C4}"/>
              </a:ext>
            </a:extLst>
          </p:cNvPr>
          <p:cNvSpPr txBox="1"/>
          <p:nvPr/>
        </p:nvSpPr>
        <p:spPr>
          <a:xfrm>
            <a:off x="636275" y="3741154"/>
            <a:ext cx="1466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Exames COVID e MonkeyPox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F3FEEB-81E9-8136-23A1-3D1D1CCF48CE}"/>
              </a:ext>
            </a:extLst>
          </p:cNvPr>
          <p:cNvSpPr txBox="1"/>
          <p:nvPr/>
        </p:nvSpPr>
        <p:spPr>
          <a:xfrm>
            <a:off x="3275036" y="4552512"/>
            <a:ext cx="124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Imunização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55CCAC-0447-64EB-27DF-C2AC32953886}"/>
              </a:ext>
            </a:extLst>
          </p:cNvPr>
          <p:cNvSpPr txBox="1"/>
          <p:nvPr/>
        </p:nvSpPr>
        <p:spPr>
          <a:xfrm>
            <a:off x="3618359" y="2134339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35FD17-E9D2-5810-8560-28B8C6D686C2}"/>
              </a:ext>
            </a:extLst>
          </p:cNvPr>
          <p:cNvSpPr txBox="1"/>
          <p:nvPr/>
        </p:nvSpPr>
        <p:spPr>
          <a:xfrm>
            <a:off x="3526607" y="236101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0E56AE-A40D-DD49-A61A-3A486985A090}"/>
              </a:ext>
            </a:extLst>
          </p:cNvPr>
          <p:cNvSpPr txBox="1"/>
          <p:nvPr/>
        </p:nvSpPr>
        <p:spPr>
          <a:xfrm>
            <a:off x="3495468" y="2682787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21979-336B-DB53-E9A8-CC569484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194" y="5428332"/>
            <a:ext cx="1055799" cy="11951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62A799-3D9D-82F8-90C8-FACB1A2B8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505" y="5477999"/>
            <a:ext cx="1521932" cy="1195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E4B13A-4BE7-BCF2-3F55-77B94B07F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2306" y="5477999"/>
            <a:ext cx="1985403" cy="1195173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EE5AC-E19C-9600-8D0E-39C9E2A3CBB7}"/>
              </a:ext>
            </a:extLst>
          </p:cNvPr>
          <p:cNvCxnSpPr>
            <a:cxnSpLocks/>
          </p:cNvCxnSpPr>
          <p:nvPr/>
        </p:nvCxnSpPr>
        <p:spPr>
          <a:xfrm>
            <a:off x="5010898" y="2554983"/>
            <a:ext cx="1840122" cy="20"/>
          </a:xfrm>
          <a:prstGeom prst="straightConnector1">
            <a:avLst/>
          </a:prstGeom>
          <a:ln w="28575">
            <a:solidFill>
              <a:srgbClr val="1D3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5918D75-42C4-9649-3639-FC568D832A7B}"/>
              </a:ext>
            </a:extLst>
          </p:cNvPr>
          <p:cNvSpPr txBox="1"/>
          <p:nvPr/>
        </p:nvSpPr>
        <p:spPr>
          <a:xfrm>
            <a:off x="7712106" y="2377219"/>
            <a:ext cx="14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Servidor FHIR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4D34ED7-A23B-00AF-1EC6-7BBD280BBA4C}"/>
              </a:ext>
            </a:extLst>
          </p:cNvPr>
          <p:cNvCxnSpPr/>
          <p:nvPr/>
        </p:nvCxnSpPr>
        <p:spPr>
          <a:xfrm>
            <a:off x="7463481" y="3052119"/>
            <a:ext cx="2211860" cy="139631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loud 2">
            <a:extLst>
              <a:ext uri="{FF2B5EF4-FFF2-40B4-BE49-F238E27FC236}">
                <a16:creationId xmlns:a16="http://schemas.microsoft.com/office/drawing/2014/main" id="{C63E3603-16E2-0658-E910-6CC914B8A697}"/>
              </a:ext>
            </a:extLst>
          </p:cNvPr>
          <p:cNvSpPr/>
          <p:nvPr/>
        </p:nvSpPr>
        <p:spPr>
          <a:xfrm>
            <a:off x="6923316" y="1429668"/>
            <a:ext cx="2752025" cy="2058692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>
                <a:solidFill>
                  <a:srgbClr val="1D3C67"/>
                </a:solidFill>
              </a:rPr>
              <a:t>Servidor FHIR</a:t>
            </a:r>
          </a:p>
          <a:p>
            <a:pPr algn="ctr"/>
            <a:r>
              <a:rPr lang="en-BR" dirty="0">
                <a:solidFill>
                  <a:srgbClr val="1D3C67"/>
                </a:solidFill>
              </a:rPr>
              <a:t>Servidor Terminologia</a:t>
            </a:r>
          </a:p>
          <a:p>
            <a:pPr algn="ctr"/>
            <a:r>
              <a:rPr lang="en-BR" dirty="0">
                <a:solidFill>
                  <a:srgbClr val="1D3C67"/>
                </a:solidFill>
              </a:rPr>
              <a:t>GI IPS Brasil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84732A-5127-3067-AF75-6CA94ED4EE89}"/>
              </a:ext>
            </a:extLst>
          </p:cNvPr>
          <p:cNvSpPr txBox="1"/>
          <p:nvPr/>
        </p:nvSpPr>
        <p:spPr>
          <a:xfrm>
            <a:off x="3349859" y="1482811"/>
            <a:ext cx="124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Imunização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C9601-0F04-311C-7024-A20FCDD1BA99}"/>
              </a:ext>
            </a:extLst>
          </p:cNvPr>
          <p:cNvSpPr txBox="1"/>
          <p:nvPr/>
        </p:nvSpPr>
        <p:spPr>
          <a:xfrm>
            <a:off x="3020539" y="2908755"/>
            <a:ext cx="1468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Exames Covid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EE0052-43D8-A3EE-E68D-16A51D276854}"/>
              </a:ext>
            </a:extLst>
          </p:cNvPr>
          <p:cNvSpPr txBox="1"/>
          <p:nvPr/>
        </p:nvSpPr>
        <p:spPr>
          <a:xfrm>
            <a:off x="5360438" y="1303342"/>
            <a:ext cx="1730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Envio documentos p/Prova de conceito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E9B03-0C3D-1F45-7B43-83790E7F9198}"/>
              </a:ext>
            </a:extLst>
          </p:cNvPr>
          <p:cNvSpPr txBox="1"/>
          <p:nvPr/>
        </p:nvSpPr>
        <p:spPr>
          <a:xfrm>
            <a:off x="9394371" y="4374292"/>
            <a:ext cx="230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APIs para consumo IPS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4D458A-5F27-F0C7-6D05-81B8626BCACF}"/>
              </a:ext>
            </a:extLst>
          </p:cNvPr>
          <p:cNvSpPr txBox="1"/>
          <p:nvPr/>
        </p:nvSpPr>
        <p:spPr>
          <a:xfrm>
            <a:off x="10544557" y="5477999"/>
            <a:ext cx="536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PEC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18CF8-8A5E-79EE-B922-5AF33832A221}"/>
              </a:ext>
            </a:extLst>
          </p:cNvPr>
          <p:cNvSpPr txBox="1"/>
          <p:nvPr/>
        </p:nvSpPr>
        <p:spPr>
          <a:xfrm>
            <a:off x="10143902" y="6076941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Sistemas Externos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1D114F-A363-291D-99D0-8D8E1004ECBF}"/>
              </a:ext>
            </a:extLst>
          </p:cNvPr>
          <p:cNvCxnSpPr/>
          <p:nvPr/>
        </p:nvCxnSpPr>
        <p:spPr>
          <a:xfrm flipH="1">
            <a:off x="9089571" y="4833257"/>
            <a:ext cx="381000" cy="457200"/>
          </a:xfrm>
          <a:prstGeom prst="straightConnector1">
            <a:avLst/>
          </a:prstGeom>
          <a:ln w="12700">
            <a:solidFill>
              <a:srgbClr val="1D3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9C282D4-FE43-F2AA-CFB1-CE63D207681D}"/>
              </a:ext>
            </a:extLst>
          </p:cNvPr>
          <p:cNvCxnSpPr>
            <a:cxnSpLocks/>
          </p:cNvCxnSpPr>
          <p:nvPr/>
        </p:nvCxnSpPr>
        <p:spPr>
          <a:xfrm>
            <a:off x="10624457" y="4812957"/>
            <a:ext cx="272143" cy="562232"/>
          </a:xfrm>
          <a:prstGeom prst="straightConnector1">
            <a:avLst/>
          </a:prstGeom>
          <a:ln w="12700">
            <a:solidFill>
              <a:srgbClr val="1D3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3B7F30-9C02-B904-53DB-03DA2B3C6F94}"/>
              </a:ext>
            </a:extLst>
          </p:cNvPr>
          <p:cNvCxnSpPr>
            <a:cxnSpLocks/>
          </p:cNvCxnSpPr>
          <p:nvPr/>
        </p:nvCxnSpPr>
        <p:spPr>
          <a:xfrm>
            <a:off x="10334402" y="4792463"/>
            <a:ext cx="0" cy="1140251"/>
          </a:xfrm>
          <a:prstGeom prst="straightConnector1">
            <a:avLst/>
          </a:prstGeom>
          <a:ln w="12700">
            <a:solidFill>
              <a:srgbClr val="1D3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4777D0C-3A05-8053-67DA-4B625FA386B9}"/>
              </a:ext>
            </a:extLst>
          </p:cNvPr>
          <p:cNvSpPr txBox="1"/>
          <p:nvPr/>
        </p:nvSpPr>
        <p:spPr>
          <a:xfrm>
            <a:off x="9326975" y="2404553"/>
            <a:ext cx="20635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Documentos RNDS serão</a:t>
            </a:r>
          </a:p>
          <a:p>
            <a:r>
              <a:rPr lang="en-BR" dirty="0"/>
              <a:t>Transformados em documento IPS Brasil conforme GI</a:t>
            </a:r>
          </a:p>
        </p:txBody>
      </p:sp>
    </p:spTree>
    <p:extLst>
      <p:ext uri="{BB962C8B-B14F-4D97-AF65-F5344CB8AC3E}">
        <p14:creationId xmlns:p14="http://schemas.microsoft.com/office/powerpoint/2010/main" val="1400410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689D18-219B-F9AD-F89E-AA587503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511706"/>
            <a:ext cx="7772400" cy="365900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88950D0-78B9-AA36-3290-2A27A1530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58" y="114754"/>
            <a:ext cx="10515600" cy="745217"/>
          </a:xfrm>
        </p:spPr>
        <p:txBody>
          <a:bodyPr>
            <a:normAutofit fontScale="90000"/>
          </a:bodyPr>
          <a:lstStyle/>
          <a:p>
            <a:r>
              <a:rPr lang="en-BR" dirty="0"/>
              <a:t>Como construir os mapeamentos terminológicos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D1718A-E440-EC1A-9277-2713C24C69ED}"/>
              </a:ext>
            </a:extLst>
          </p:cNvPr>
          <p:cNvSpPr txBox="1"/>
          <p:nvPr/>
        </p:nvSpPr>
        <p:spPr>
          <a:xfrm>
            <a:off x="805543" y="2623457"/>
            <a:ext cx="156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BRimunizantes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5B670-0984-5E07-EC80-40D603000454}"/>
              </a:ext>
            </a:extLst>
          </p:cNvPr>
          <p:cNvSpPr txBox="1"/>
          <p:nvPr/>
        </p:nvSpPr>
        <p:spPr>
          <a:xfrm>
            <a:off x="2198914" y="1882916"/>
            <a:ext cx="1566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BRimunizantes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B57C7-DA2B-B20E-864B-68A2CB9ABC03}"/>
              </a:ext>
            </a:extLst>
          </p:cNvPr>
          <p:cNvSpPr txBox="1"/>
          <p:nvPr/>
        </p:nvSpPr>
        <p:spPr>
          <a:xfrm>
            <a:off x="7011937" y="2603093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GPS Vaccines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DC2A54-1ACE-25F9-DDFB-3B5525EF4F76}"/>
              </a:ext>
            </a:extLst>
          </p:cNvPr>
          <p:cNvSpPr txBox="1"/>
          <p:nvPr/>
        </p:nvSpPr>
        <p:spPr>
          <a:xfrm>
            <a:off x="5599371" y="190789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GPS Vaccines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4D8F0F-538A-FB23-A07A-FD55703AEDD9}"/>
              </a:ext>
            </a:extLst>
          </p:cNvPr>
          <p:cNvSpPr txBox="1"/>
          <p:nvPr/>
        </p:nvSpPr>
        <p:spPr>
          <a:xfrm>
            <a:off x="1070109" y="4874683"/>
            <a:ext cx="2483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ctr"/>
            <a:r>
              <a:rPr lang="en-US" sz="1200" dirty="0">
                <a:effectLst/>
              </a:rPr>
              <a:t>DT – </a:t>
            </a:r>
            <a:r>
              <a:rPr lang="en-US" sz="1200" dirty="0" err="1">
                <a:effectLst/>
              </a:rPr>
              <a:t>Vacina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Difteria</a:t>
            </a:r>
            <a:r>
              <a:rPr lang="en-US" sz="1200" dirty="0">
                <a:effectLst/>
              </a:rPr>
              <a:t> e </a:t>
            </a:r>
            <a:r>
              <a:rPr lang="en-US" sz="1200" dirty="0" err="1">
                <a:effectLst/>
              </a:rPr>
              <a:t>Tétano</a:t>
            </a:r>
            <a:r>
              <a:rPr lang="en-US" sz="1200" dirty="0">
                <a:effectLst/>
              </a:rPr>
              <a:t> </a:t>
            </a:r>
            <a:r>
              <a:rPr lang="en-US" sz="1200" dirty="0" err="1">
                <a:effectLst/>
              </a:rPr>
              <a:t>Infantil</a:t>
            </a:r>
            <a:r>
              <a:rPr lang="en-US" sz="1200" dirty="0">
                <a:effectLst/>
              </a:rPr>
              <a:t> </a:t>
            </a:r>
            <a:endParaRPr lang="en-US" sz="1200" b="0" i="0" u="none" strike="noStrike" dirty="0">
              <a:effectLst/>
              <a:latin typeface="Roboto" panose="02000000000000000000" pitchFamily="2" charset="0"/>
            </a:endParaRPr>
          </a:p>
          <a:p>
            <a:br>
              <a:rPr lang="en-US" dirty="0">
                <a:effectLst/>
              </a:rPr>
            </a:br>
            <a:endParaRPr lang="en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7953E8-DBBA-F490-CCE8-244CAA51985D}"/>
              </a:ext>
            </a:extLst>
          </p:cNvPr>
          <p:cNvSpPr txBox="1"/>
          <p:nvPr/>
        </p:nvSpPr>
        <p:spPr>
          <a:xfrm>
            <a:off x="6821075" y="4896417"/>
            <a:ext cx="202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BR" sz="1200" b="0" u="none" strike="noStrike" dirty="0">
                <a:effectLst/>
                <a:latin typeface="inherit"/>
              </a:rPr>
              <a:t>871826000</a:t>
            </a:r>
          </a:p>
          <a:p>
            <a:r>
              <a:rPr lang="en-US" sz="1000" b="0" i="0" u="none" strike="noStrike" dirty="0">
                <a:effectLst/>
                <a:latin typeface="Helvetica Neue" panose="02000503000000020004" pitchFamily="2" charset="0"/>
              </a:rPr>
              <a:t>Vaccine product containing only Clostridium tetani and Corynebacterium diphtheriae antigens (medicinal product)</a:t>
            </a:r>
          </a:p>
          <a:p>
            <a:br>
              <a:rPr lang="en-US" sz="1000" dirty="0">
                <a:effectLst/>
              </a:rPr>
            </a:br>
            <a:endParaRPr lang="en-BR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45E629-8157-A67F-2A67-FA83AA2316BC}"/>
              </a:ext>
            </a:extLst>
          </p:cNvPr>
          <p:cNvSpPr txBox="1"/>
          <p:nvPr/>
        </p:nvSpPr>
        <p:spPr>
          <a:xfrm>
            <a:off x="1404257" y="6096746"/>
            <a:ext cx="672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Estes mapas de conceito FAZEM PARTE DO GUIA DE 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2512012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8C31FBE-551D-5A26-4A65-C3139DDB7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R" sz="2800" dirty="0">
                <a:solidFill>
                  <a:srgbClr val="CBB5E1"/>
                </a:solidFill>
              </a:rPr>
              <a:t>Contribuições adicionais do Projeto IPS para a Secretaria de Saúde Digital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1CB95-BF73-6EA8-0010-4507F9BCA9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P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a</a:t>
            </a: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vimentar a arquitetura de saúde digital pela incorporação de um serviço de Terminologias em Saúde Digital, com todos os domínios relacionados à: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Imunização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Alergias/reações Adversas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Exames (COVID19 e Monkeypox)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M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e</a:t>
            </a: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dicamentos</a:t>
            </a:r>
          </a:p>
          <a:p>
            <a:pPr lvl="1"/>
            <a:endParaRPr lang="en-BR" sz="2400" dirty="0">
              <a:solidFill>
                <a:srgbClr val="137CC0"/>
              </a:solidFill>
              <a:latin typeface="DM Sans" pitchFamily="2" charset="77"/>
            </a:endParaRPr>
          </a:p>
          <a:p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Atualizar a OBM com os medicamentos da base CMED até maio/23   </a:t>
            </a:r>
          </a:p>
          <a:p>
            <a:pPr lvl="1"/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Possibilita o consumo desta base de medicamentos por sistemas do MS (PEC, PNI, SICLOM..)</a:t>
            </a:r>
            <a:br>
              <a:rPr lang="en-BR" sz="2400" dirty="0">
                <a:solidFill>
                  <a:srgbClr val="137CC0"/>
                </a:solidFill>
                <a:latin typeface="DM Sans" pitchFamily="2" charset="77"/>
              </a:rPr>
            </a:br>
            <a:endParaRPr lang="en-BR" sz="2400" dirty="0">
              <a:solidFill>
                <a:srgbClr val="137CC0"/>
              </a:solidFill>
              <a:latin typeface="DM Sans" pitchFamily="2" charset="77"/>
            </a:endParaRPr>
          </a:p>
          <a:p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Apoio nas prioridades da ESD 2028:</a:t>
            </a:r>
          </a:p>
          <a:p>
            <a:pPr marL="761981" lvl="1" indent="0">
              <a:buNone/>
            </a:pPr>
            <a:r>
              <a:rPr lang="en-BR" dirty="0">
                <a:solidFill>
                  <a:srgbClr val="137CC0"/>
                </a:solidFill>
                <a:latin typeface="DM Sans" pitchFamily="2" charset="77"/>
              </a:rPr>
              <a:t>3 -  </a:t>
            </a: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Suporte à melhoria da atenção; </a:t>
            </a:r>
          </a:p>
          <a:p>
            <a:pPr marL="761981" lvl="1" indent="0">
              <a:buNone/>
            </a:pP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4 – Usuário como protagonista;</a:t>
            </a:r>
          </a:p>
          <a:p>
            <a:pPr marL="761981" lvl="1" indent="0">
              <a:buNone/>
            </a:pP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6 - Ambiente de </a:t>
            </a:r>
            <a:r>
              <a:rPr lang="pt-BR" dirty="0" err="1">
                <a:solidFill>
                  <a:srgbClr val="137CC0"/>
                </a:solidFill>
                <a:latin typeface="DM Sans" pitchFamily="2" charset="77"/>
              </a:rPr>
              <a:t>Inter-conectividade</a:t>
            </a: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.</a:t>
            </a:r>
          </a:p>
          <a:p>
            <a:endParaRPr lang="en-BR" dirty="0"/>
          </a:p>
          <a:p>
            <a:pPr marL="795847" lvl="1" indent="0">
              <a:buNone/>
            </a:pPr>
            <a:endParaRPr lang="en-BR" dirty="0"/>
          </a:p>
          <a:p>
            <a:pPr lvl="1"/>
            <a:endParaRPr lang="en-BR" dirty="0"/>
          </a:p>
          <a:p>
            <a:pPr lvl="1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61554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AEB54-DE08-87C3-783B-CAFD8EDC3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Building a Digital Information Infrastructure  pg 70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B87FC-63D0-12FF-D7EE-B7CC1556D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1D776D-5BF9-73A6-1FC7-74BDE8F168FF}"/>
              </a:ext>
            </a:extLst>
          </p:cNvPr>
          <p:cNvGrpSpPr/>
          <p:nvPr/>
        </p:nvGrpSpPr>
        <p:grpSpPr>
          <a:xfrm>
            <a:off x="883576" y="1108013"/>
            <a:ext cx="11984255" cy="5516791"/>
            <a:chOff x="883576" y="1108013"/>
            <a:chExt cx="11984255" cy="55167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A055E0-A33A-AA69-FD65-F3676928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576" y="1592853"/>
              <a:ext cx="6070600" cy="492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23FF03-DD53-7CA8-DB84-421A83685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3746" y="1108013"/>
              <a:ext cx="3495138" cy="524270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767E65-E024-C1D9-AADA-D018B6F795CC}"/>
                </a:ext>
              </a:extLst>
            </p:cNvPr>
            <p:cNvSpPr txBox="1"/>
            <p:nvPr/>
          </p:nvSpPr>
          <p:spPr>
            <a:xfrm>
              <a:off x="6769853" y="6255472"/>
              <a:ext cx="60979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4"/>
                </a:rPr>
                <a:t>WHO Building a Digital Information Infrastructure</a:t>
              </a:r>
              <a:endParaRPr lang="en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21919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F1FE-1B24-9C4D-9B7D-EC1D87C97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FA6982-6955-1E3F-2961-147E7581F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2519804" cy="4555200"/>
          </a:xfrm>
        </p:spPr>
        <p:txBody>
          <a:bodyPr/>
          <a:lstStyle/>
          <a:p>
            <a:pPr marL="152396" indent="0">
              <a:buNone/>
            </a:pPr>
            <a:r>
              <a:rPr lang="en-US" i="1" dirty="0">
                <a:solidFill>
                  <a:srgbClr val="0026A6"/>
                </a:solidFill>
                <a:effectLst/>
                <a:latin typeface="Helvetica" pitchFamily="2" charset="0"/>
              </a:rPr>
              <a:t>Figure 11: Sample DHP architecture, </a:t>
            </a:r>
            <a:r>
              <a:rPr lang="en-US" i="1" dirty="0" err="1">
                <a:solidFill>
                  <a:srgbClr val="0026A6"/>
                </a:solidFill>
                <a:effectLst/>
                <a:latin typeface="Helvetica" pitchFamily="2" charset="0"/>
              </a:rPr>
              <a:t>pag</a:t>
            </a:r>
            <a:r>
              <a:rPr lang="en-US" i="1" dirty="0">
                <a:solidFill>
                  <a:srgbClr val="0026A6"/>
                </a:solidFill>
                <a:effectLst/>
                <a:latin typeface="Helvetica" pitchFamily="2" charset="0"/>
              </a:rPr>
              <a:t> 87.</a:t>
            </a:r>
          </a:p>
          <a:p>
            <a:pPr marL="152396" indent="0">
              <a:buNone/>
            </a:pPr>
            <a:endParaRPr lang="en-US" i="1" dirty="0">
              <a:solidFill>
                <a:srgbClr val="0026A6"/>
              </a:solidFill>
              <a:latin typeface="Helvetica" pitchFamily="2" charset="0"/>
            </a:endParaRPr>
          </a:p>
          <a:p>
            <a:pPr marL="152396" indent="0">
              <a:buNone/>
            </a:pPr>
            <a:r>
              <a:rPr lang="en-US" i="1" dirty="0">
                <a:solidFill>
                  <a:srgbClr val="0026A6"/>
                </a:solidFill>
                <a:effectLst/>
                <a:latin typeface="Helvetica" pitchFamily="2" charset="0"/>
              </a:rPr>
              <a:t>Fonte: </a:t>
            </a:r>
            <a:endParaRPr lang="en-US" dirty="0">
              <a:solidFill>
                <a:srgbClr val="0026A6"/>
              </a:solidFill>
              <a:effectLst/>
              <a:latin typeface="Helvetica" pitchFamily="2" charset="0"/>
            </a:endParaRPr>
          </a:p>
          <a:p>
            <a:endParaRPr lang="en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AF89E-B75E-EF62-ED7C-534E6615A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35" y="150119"/>
            <a:ext cx="6321192" cy="685800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9AD2B4FF-B2F6-8E8C-5953-F8B4DFF22F26}"/>
              </a:ext>
            </a:extLst>
          </p:cNvPr>
          <p:cNvSpPr/>
          <p:nvPr/>
        </p:nvSpPr>
        <p:spPr>
          <a:xfrm>
            <a:off x="3149600" y="4351867"/>
            <a:ext cx="1388533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19E952-1003-A86D-8681-E56E9CBDF178}"/>
              </a:ext>
            </a:extLst>
          </p:cNvPr>
          <p:cNvSpPr txBox="1"/>
          <p:nvPr/>
        </p:nvSpPr>
        <p:spPr>
          <a:xfrm>
            <a:off x="10464800" y="4351867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CADSUS</a:t>
            </a:r>
          </a:p>
          <a:p>
            <a:endParaRPr lang="en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61AC9B-3EE2-E6C3-658F-2F70E4698386}"/>
              </a:ext>
            </a:extLst>
          </p:cNvPr>
          <p:cNvSpPr txBox="1"/>
          <p:nvPr/>
        </p:nvSpPr>
        <p:spPr>
          <a:xfrm>
            <a:off x="10464800" y="4998198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CNES</a:t>
            </a:r>
          </a:p>
          <a:p>
            <a:endParaRPr lang="en-B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37C114-500F-729C-FECE-44D94C3D3358}"/>
              </a:ext>
            </a:extLst>
          </p:cNvPr>
          <p:cNvCxnSpPr>
            <a:cxnSpLocks/>
          </p:cNvCxnSpPr>
          <p:nvPr/>
        </p:nvCxnSpPr>
        <p:spPr>
          <a:xfrm>
            <a:off x="7247469" y="4573658"/>
            <a:ext cx="328506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337F09-8272-5CDF-A519-F40A5FDDF591}"/>
              </a:ext>
            </a:extLst>
          </p:cNvPr>
          <p:cNvCxnSpPr>
            <a:cxnSpLocks/>
          </p:cNvCxnSpPr>
          <p:nvPr/>
        </p:nvCxnSpPr>
        <p:spPr>
          <a:xfrm>
            <a:off x="7673340" y="5024201"/>
            <a:ext cx="2859196" cy="2217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067BCC5-76D2-484B-A243-6A7E2BE6AE49}"/>
              </a:ext>
            </a:extLst>
          </p:cNvPr>
          <p:cNvSpPr txBox="1"/>
          <p:nvPr/>
        </p:nvSpPr>
        <p:spPr>
          <a:xfrm>
            <a:off x="10180106" y="2238391"/>
            <a:ext cx="191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Registro Vacinas</a:t>
            </a:r>
          </a:p>
          <a:p>
            <a:endParaRPr lang="en-B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D0D5F5-E47D-031E-75E7-BCE3598847AE}"/>
              </a:ext>
            </a:extLst>
          </p:cNvPr>
          <p:cNvSpPr txBox="1"/>
          <p:nvPr/>
        </p:nvSpPr>
        <p:spPr>
          <a:xfrm rot="10800000" flipV="1">
            <a:off x="10180106" y="3647700"/>
            <a:ext cx="1119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OBM</a:t>
            </a:r>
          </a:p>
          <a:p>
            <a:endParaRPr lang="en-BR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D62580-9A4D-C13F-8F5A-A72F6D11EEB3}"/>
              </a:ext>
            </a:extLst>
          </p:cNvPr>
          <p:cNvCxnSpPr>
            <a:cxnSpLocks/>
          </p:cNvCxnSpPr>
          <p:nvPr/>
        </p:nvCxnSpPr>
        <p:spPr>
          <a:xfrm>
            <a:off x="7549047" y="1766340"/>
            <a:ext cx="26215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7A05CB-EF44-7DFE-74C3-21DB6024ECA9}"/>
              </a:ext>
            </a:extLst>
          </p:cNvPr>
          <p:cNvCxnSpPr>
            <a:cxnSpLocks/>
          </p:cNvCxnSpPr>
          <p:nvPr/>
        </p:nvCxnSpPr>
        <p:spPr>
          <a:xfrm>
            <a:off x="5757335" y="3851680"/>
            <a:ext cx="442321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82497B-8E95-933B-C4AD-8FB256F84004}"/>
              </a:ext>
            </a:extLst>
          </p:cNvPr>
          <p:cNvSpPr txBox="1"/>
          <p:nvPr/>
        </p:nvSpPr>
        <p:spPr>
          <a:xfrm rot="10800000" flipV="1">
            <a:off x="10028147" y="3196166"/>
            <a:ext cx="18524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Conecte SUS</a:t>
            </a:r>
          </a:p>
          <a:p>
            <a:endParaRPr lang="en-BR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E08608B-FFDA-BB88-3CB7-3C126C990341}"/>
              </a:ext>
            </a:extLst>
          </p:cNvPr>
          <p:cNvCxnSpPr>
            <a:cxnSpLocks/>
          </p:cNvCxnSpPr>
          <p:nvPr/>
        </p:nvCxnSpPr>
        <p:spPr>
          <a:xfrm>
            <a:off x="9399662" y="3409720"/>
            <a:ext cx="61893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CEADF33-F34D-22C4-95EB-999A7D93B7F1}"/>
              </a:ext>
            </a:extLst>
          </p:cNvPr>
          <p:cNvSpPr txBox="1"/>
          <p:nvPr/>
        </p:nvSpPr>
        <p:spPr>
          <a:xfrm>
            <a:off x="516663" y="3057666"/>
            <a:ext cx="2570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WHO Building a Digital Information Infrastructure</a:t>
            </a:r>
            <a:endParaRPr lang="en-B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C8FD9B-41E1-3147-8AE0-06F1BD6B2A4B}"/>
              </a:ext>
            </a:extLst>
          </p:cNvPr>
          <p:cNvSpPr txBox="1"/>
          <p:nvPr/>
        </p:nvSpPr>
        <p:spPr>
          <a:xfrm>
            <a:off x="10170554" y="2596594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Exames</a:t>
            </a:r>
          </a:p>
          <a:p>
            <a:endParaRPr lang="en-BR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76C4A0-02AD-BAC2-0514-5944C4FD6E22}"/>
              </a:ext>
            </a:extLst>
          </p:cNvPr>
          <p:cNvCxnSpPr>
            <a:cxnSpLocks/>
          </p:cNvCxnSpPr>
          <p:nvPr/>
        </p:nvCxnSpPr>
        <p:spPr>
          <a:xfrm>
            <a:off x="7579248" y="2879641"/>
            <a:ext cx="26215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00BFD0B-D269-4EDC-0AD2-DD769F9D1833}"/>
              </a:ext>
            </a:extLst>
          </p:cNvPr>
          <p:cNvCxnSpPr>
            <a:cxnSpLocks/>
          </p:cNvCxnSpPr>
          <p:nvPr/>
        </p:nvCxnSpPr>
        <p:spPr>
          <a:xfrm>
            <a:off x="7559153" y="2596594"/>
            <a:ext cx="262150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67E27DA-C2C2-AFAF-879C-94F260EBC1D4}"/>
              </a:ext>
            </a:extLst>
          </p:cNvPr>
          <p:cNvSpPr txBox="1"/>
          <p:nvPr/>
        </p:nvSpPr>
        <p:spPr>
          <a:xfrm>
            <a:off x="10232974" y="1477106"/>
            <a:ext cx="1813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RAC</a:t>
            </a:r>
          </a:p>
          <a:p>
            <a:r>
              <a:rPr lang="en-BR" dirty="0"/>
              <a:t>Sumário de Alta</a:t>
            </a:r>
          </a:p>
          <a:p>
            <a:endParaRPr lang="en-B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162557-3B5A-83A1-01B5-BE7A184AA4DE}"/>
              </a:ext>
            </a:extLst>
          </p:cNvPr>
          <p:cNvSpPr txBox="1"/>
          <p:nvPr/>
        </p:nvSpPr>
        <p:spPr>
          <a:xfrm>
            <a:off x="10332506" y="2390791"/>
            <a:ext cx="1911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Registro Vacinas</a:t>
            </a:r>
          </a:p>
          <a:p>
            <a:endParaRPr lang="en-BR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1A36A4-043B-7B4D-4843-89DB9E5CFCE4}"/>
              </a:ext>
            </a:extLst>
          </p:cNvPr>
          <p:cNvCxnSpPr>
            <a:cxnSpLocks/>
          </p:cNvCxnSpPr>
          <p:nvPr/>
        </p:nvCxnSpPr>
        <p:spPr>
          <a:xfrm>
            <a:off x="8382272" y="4975674"/>
            <a:ext cx="2150264" cy="1594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2867C31-B396-1579-ADD3-7C4476BD4675}"/>
              </a:ext>
            </a:extLst>
          </p:cNvPr>
          <p:cNvGrpSpPr/>
          <p:nvPr/>
        </p:nvGrpSpPr>
        <p:grpSpPr>
          <a:xfrm>
            <a:off x="4382640" y="4370580"/>
            <a:ext cx="2089080" cy="718200"/>
            <a:chOff x="4382640" y="4370580"/>
            <a:chExt cx="2089080" cy="71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9C38678-AD61-14D5-F50B-1F854EE497CD}"/>
                    </a:ext>
                  </a:extLst>
                </p14:cNvPr>
                <p14:cNvContentPartPr/>
                <p14:nvPr/>
              </p14:nvContentPartPr>
              <p14:xfrm>
                <a:off x="4382640" y="4370580"/>
                <a:ext cx="2089080" cy="718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9C38678-AD61-14D5-F50B-1F854EE497C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64640" y="4352580"/>
                  <a:ext cx="212472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2868ABC-8DA0-1848-84E4-D35945FBA6E9}"/>
                    </a:ext>
                  </a:extLst>
                </p14:cNvPr>
                <p14:cNvContentPartPr/>
                <p14:nvPr/>
              </p14:nvContentPartPr>
              <p14:xfrm>
                <a:off x="4504680" y="440118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2868ABC-8DA0-1848-84E4-D35945FBA6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486680" y="43831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0BED14C-2639-7EC0-75F3-37EDD1543433}"/>
                  </a:ext>
                </a:extLst>
              </p14:cNvPr>
              <p14:cNvContentPartPr/>
              <p14:nvPr/>
            </p14:nvContentPartPr>
            <p14:xfrm>
              <a:off x="6539188" y="1011198"/>
              <a:ext cx="2349720" cy="26535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0BED14C-2639-7EC0-75F3-37EDD154343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21188" y="993198"/>
                <a:ext cx="2385360" cy="268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A76D519-CB18-B93D-6D2E-9BF26E675C21}"/>
                  </a:ext>
                </a:extLst>
              </p14:cNvPr>
              <p14:cNvContentPartPr/>
              <p14:nvPr/>
            </p14:nvContentPartPr>
            <p14:xfrm>
              <a:off x="10576588" y="1722918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A76D519-CB18-B93D-6D2E-9BF26E675C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58588" y="1704918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EBDCCDF-1614-2C51-9CE9-64C87C206D96}"/>
              </a:ext>
            </a:extLst>
          </p:cNvPr>
          <p:cNvSpPr txBox="1"/>
          <p:nvPr/>
        </p:nvSpPr>
        <p:spPr>
          <a:xfrm>
            <a:off x="9644062" y="688677"/>
            <a:ext cx="22044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400" dirty="0"/>
              <a:t>Fontes para o Sumário</a:t>
            </a:r>
          </a:p>
          <a:p>
            <a:r>
              <a:rPr lang="en-BR" sz="1400" dirty="0"/>
              <a:t>Internacional do Paciente</a:t>
            </a:r>
          </a:p>
          <a:p>
            <a:endParaRPr lang="en-BR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56FCC5D-FACD-F33E-C240-8EE2E54D81ED}"/>
              </a:ext>
            </a:extLst>
          </p:cNvPr>
          <p:cNvCxnSpPr>
            <a:cxnSpLocks/>
          </p:cNvCxnSpPr>
          <p:nvPr/>
        </p:nvCxnSpPr>
        <p:spPr>
          <a:xfrm flipV="1">
            <a:off x="8673058" y="910273"/>
            <a:ext cx="957262" cy="268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072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1B9399-1967-EA1F-22E1-3806C231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Mudanças no Escopo do Projeto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632D4-E6BD-7782-54CF-966432418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O projeto inicial previa um escopo de 17 meses, mas acabou sendo aprovado em dez 2022 -&gt; 12 meses -&gt; término em dez 23</a:t>
            </a:r>
          </a:p>
          <a:p>
            <a:r>
              <a:rPr lang="en-BR" dirty="0"/>
              <a:t>O projeto previa extrair as informações DISPONÍVEIS na RNDS para geração do IPS</a:t>
            </a:r>
          </a:p>
          <a:p>
            <a:pPr lvl="1"/>
            <a:r>
              <a:rPr lang="en-BR" dirty="0"/>
              <a:t>RAC deveria estar completo na RNDS porém, na prática, hoje estão na RNDS:</a:t>
            </a:r>
          </a:p>
          <a:p>
            <a:pPr lvl="2"/>
            <a:r>
              <a:rPr lang="en-BR" dirty="0"/>
              <a:t>Registro de Imunização</a:t>
            </a:r>
          </a:p>
          <a:p>
            <a:pPr lvl="2"/>
            <a:r>
              <a:rPr lang="en-BR" dirty="0"/>
              <a:t>Registro de Exames COVID-19 e MonkeyPox</a:t>
            </a:r>
          </a:p>
          <a:p>
            <a:pPr lvl="1"/>
            <a:r>
              <a:rPr lang="en-BR" dirty="0"/>
              <a:t>Ontologia Brasileiro da Medicmamentos (necessária para o Bloco Medicamentos)  deveria estar com todos os medicamentos da APS</a:t>
            </a:r>
          </a:p>
          <a:p>
            <a:pPr lvl="2"/>
            <a:r>
              <a:rPr lang="en-BR" dirty="0"/>
              <a:t>Hoje OBM contém o elenco da Farmácia Popular</a:t>
            </a:r>
          </a:p>
        </p:txBody>
      </p:sp>
    </p:spTree>
    <p:extLst>
      <p:ext uri="{BB962C8B-B14F-4D97-AF65-F5344CB8AC3E}">
        <p14:creationId xmlns:p14="http://schemas.microsoft.com/office/powerpoint/2010/main" val="2589546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5;p119">
            <a:extLst>
              <a:ext uri="{FF2B5EF4-FFF2-40B4-BE49-F238E27FC236}">
                <a16:creationId xmlns:a16="http://schemas.microsoft.com/office/drawing/2014/main" id="{49DF7715-E032-B3F7-7B4F-3C7533D88733}"/>
              </a:ext>
            </a:extLst>
          </p:cNvPr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Escopo do projeto*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1A7D1B-47EE-7910-65EA-5D088C9740E3}"/>
              </a:ext>
            </a:extLst>
          </p:cNvPr>
          <p:cNvSpPr txBox="1"/>
          <p:nvPr/>
        </p:nvSpPr>
        <p:spPr>
          <a:xfrm>
            <a:off x="177799" y="1231936"/>
            <a:ext cx="11836401" cy="47634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Elaboração 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dos </a:t>
            </a: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G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uias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BR" sz="2400" dirty="0">
                <a:solidFill>
                  <a:srgbClr val="137CC0"/>
                </a:solidFill>
                <a:latin typeface="DM Sans" pitchFamily="2" charset="77"/>
              </a:rPr>
              <a:t>I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mplementação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(GI) para os seguintes componentes do Sumário Internacional do Paciente (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International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Patient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Summary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-IPS) IPS Brasil: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37CC0"/>
                </a:solidFill>
                <a:latin typeface="DM Sans" pitchFamily="2" charset="77"/>
              </a:rPr>
              <a:t>IMUNIZAÇÃO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37CC0"/>
                </a:solidFill>
                <a:latin typeface="DM Sans" pitchFamily="2" charset="77"/>
              </a:rPr>
              <a:t>EXAMES (COVID19, </a:t>
            </a:r>
            <a:r>
              <a:rPr lang="pt-BR" sz="2000" dirty="0" err="1">
                <a:solidFill>
                  <a:srgbClr val="137CC0"/>
                </a:solidFill>
                <a:latin typeface="DM Sans" pitchFamily="2" charset="77"/>
              </a:rPr>
              <a:t>MonkeyPox</a:t>
            </a:r>
            <a:r>
              <a:rPr lang="pt-BR" sz="2000" dirty="0">
                <a:solidFill>
                  <a:srgbClr val="137CC0"/>
                </a:solidFill>
                <a:latin typeface="DM Sans" pitchFamily="2" charset="7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137CC0"/>
                </a:solidFill>
                <a:latin typeface="DM Sans" pitchFamily="2" charset="77"/>
              </a:rPr>
              <a:t>ALERGIAS/REAÇÕES ADVERSAS – inclui a proposta </a:t>
            </a:r>
            <a:r>
              <a:rPr lang="en-BR" sz="2000" dirty="0">
                <a:solidFill>
                  <a:srgbClr val="137CC0"/>
                </a:solidFill>
                <a:latin typeface="DM Sans" pitchFamily="2" charset="77"/>
              </a:rPr>
              <a:t>Modelo Lógico de Alergias/Reações Adversas para RNDS 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MEDICAMENTOS –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inclui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Qualificação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do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vocabulário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imunizantes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na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OBM para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consumo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000" dirty="0" err="1">
                <a:solidFill>
                  <a:srgbClr val="137CC0"/>
                </a:solidFill>
                <a:latin typeface="DM Sans" pitchFamily="2" charset="77"/>
              </a:rPr>
              <a:t>pelo</a:t>
            </a:r>
            <a:r>
              <a:rPr lang="en-US" sz="2000" dirty="0">
                <a:solidFill>
                  <a:srgbClr val="137CC0"/>
                </a:solidFill>
                <a:latin typeface="DM Sans" pitchFamily="2" charset="77"/>
              </a:rPr>
              <a:t> PEC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Atualização </a:t>
            </a:r>
            <a:r>
              <a:rPr lang="pt-BR" dirty="0" err="1">
                <a:solidFill>
                  <a:srgbClr val="137CC0"/>
                </a:solidFill>
                <a:latin typeface="DM Sans" pitchFamily="2" charset="77"/>
              </a:rPr>
              <a:t>d</a:t>
            </a:r>
            <a:r>
              <a:rPr lang="en-BR" dirty="0">
                <a:solidFill>
                  <a:srgbClr val="137CC0"/>
                </a:solidFill>
                <a:latin typeface="DM Sans" pitchFamily="2" charset="77"/>
              </a:rPr>
              <a:t>a  base da Oontologia Brasileria de Medicamentos  para</a:t>
            </a: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 o </a:t>
            </a:r>
            <a:r>
              <a:rPr lang="en-BR" dirty="0">
                <a:solidFill>
                  <a:srgbClr val="137CC0"/>
                </a:solidFill>
                <a:latin typeface="DM Sans" pitchFamily="2" charset="77"/>
              </a:rPr>
              <a:t>elenco CMED para que PEC possa consumir esta bas</a:t>
            </a:r>
            <a:r>
              <a:rPr lang="pt-BR" dirty="0">
                <a:solidFill>
                  <a:srgbClr val="137CC0"/>
                </a:solidFill>
                <a:latin typeface="DM Sans" pitchFamily="2" charset="77"/>
              </a:rPr>
              <a:t>e e depois enviar os dados padronizados para RNDS para elaboração do IPS</a:t>
            </a:r>
            <a:endParaRPr lang="en-BR" dirty="0">
              <a:solidFill>
                <a:srgbClr val="137CC0"/>
              </a:solidFill>
              <a:latin typeface="DM Sans" pitchFamily="2" charset="77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354CC22-32D5-30F6-25DB-CCBE1F39D3CF}"/>
              </a:ext>
            </a:extLst>
          </p:cNvPr>
          <p:cNvSpPr txBox="1"/>
          <p:nvPr/>
        </p:nvSpPr>
        <p:spPr>
          <a:xfrm>
            <a:off x="7061201" y="6373445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*Previsto para alteração de Plano de Trabalho</a:t>
            </a:r>
          </a:p>
        </p:txBody>
      </p:sp>
    </p:spTree>
    <p:extLst>
      <p:ext uri="{BB962C8B-B14F-4D97-AF65-F5344CB8AC3E}">
        <p14:creationId xmlns:p14="http://schemas.microsoft.com/office/powerpoint/2010/main" val="1187815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CD00-2C69-69EB-2156-F71D133A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Escopo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EDEC6-BC19-201C-16D5-0EF8F90C5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Prova de conceito com a emissão do IPS Brasil para os blocos de</a:t>
            </a:r>
          </a:p>
          <a:p>
            <a:pPr lvl="1"/>
            <a:r>
              <a:rPr lang="en-BR" dirty="0"/>
              <a:t>Imunização</a:t>
            </a:r>
          </a:p>
          <a:p>
            <a:pPr lvl="1"/>
            <a:r>
              <a:rPr lang="en-BR" dirty="0"/>
              <a:t>Resultado de Exames (COVID19 e M</a:t>
            </a:r>
            <a:r>
              <a:rPr lang="en-US" dirty="0"/>
              <a:t>o</a:t>
            </a:r>
            <a:r>
              <a:rPr lang="en-BR" dirty="0"/>
              <a:t>nkeypox)</a:t>
            </a:r>
          </a:p>
          <a:p>
            <a:pPr marL="761981" lvl="1" indent="0">
              <a:buNone/>
            </a:pPr>
            <a:r>
              <a:rPr lang="en-US" dirty="0"/>
              <a:t>a </a:t>
            </a:r>
            <a:r>
              <a:rPr lang="en-US" dirty="0" err="1"/>
              <a:t>partir</a:t>
            </a:r>
            <a:r>
              <a:rPr lang="en-US" dirty="0"/>
              <a:t> de conjunto de </a:t>
            </a:r>
            <a:r>
              <a:rPr lang="en-US" dirty="0" err="1"/>
              <a:t>registros</a:t>
            </a:r>
            <a:r>
              <a:rPr lang="en-US" dirty="0"/>
              <a:t> </a:t>
            </a:r>
            <a:r>
              <a:rPr lang="en-US" dirty="0" err="1"/>
              <a:t>enviados</a:t>
            </a:r>
            <a:r>
              <a:rPr lang="en-US" dirty="0"/>
              <a:t> pela RNDS, </a:t>
            </a:r>
            <a:r>
              <a:rPr lang="en-US" dirty="0" err="1"/>
              <a:t>conforme</a:t>
            </a:r>
            <a:r>
              <a:rPr lang="en-US" dirty="0"/>
              <a:t> pactuação com DATASUS</a:t>
            </a:r>
          </a:p>
          <a:p>
            <a:r>
              <a:rPr lang="en-US" dirty="0" err="1"/>
              <a:t>Publicação</a:t>
            </a:r>
            <a:r>
              <a:rPr lang="en-US" dirty="0"/>
              <a:t> </a:t>
            </a:r>
            <a:r>
              <a:rPr lang="en-US" dirty="0" err="1"/>
              <a:t>científica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projeto</a:t>
            </a:r>
            <a:r>
              <a:rPr lang="en-US" dirty="0"/>
              <a:t> </a:t>
            </a:r>
          </a:p>
          <a:p>
            <a:pPr marL="761981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2B1A7D1B-47EE-7910-65EA-5D088C9740E3}"/>
              </a:ext>
            </a:extLst>
          </p:cNvPr>
          <p:cNvSpPr txBox="1"/>
          <p:nvPr/>
        </p:nvSpPr>
        <p:spPr>
          <a:xfrm>
            <a:off x="443754" y="398488"/>
            <a:ext cx="10777953" cy="65639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1.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Infraestrutura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Serviços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</a:p>
          <a:p>
            <a:pPr marL="935038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Contém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todos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domínios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(Code System e Value Sets)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referentes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a 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Imunização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Exames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Alergias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/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Reações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Adversas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bem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como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as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utilizadas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GPS (Global Patient Summary) do IPS</a:t>
            </a:r>
          </a:p>
          <a:p>
            <a:pPr marL="935038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Contém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todos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mapeamentos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entre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domínios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do MS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nos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componentes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Imunização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,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Alergias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/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Reações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Adversas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para as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adotadas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no IPS</a:t>
            </a:r>
          </a:p>
          <a:p>
            <a:pPr marL="935038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Proposta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Governança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Curadoria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das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MS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disponíveis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no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Servidor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Terminologia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1392238" lvl="1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Políticas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atualização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curadoria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935038" indent="-3746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BR" dirty="0">
              <a:solidFill>
                <a:srgbClr val="137CC0"/>
              </a:solidFill>
              <a:latin typeface="DM Sans" pitchFamily="2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2E028-C3D3-63F7-350F-ADF0667F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172598"/>
            <a:ext cx="10515600" cy="998098"/>
          </a:xfrm>
        </p:spPr>
        <p:txBody>
          <a:bodyPr/>
          <a:lstStyle/>
          <a:p>
            <a:r>
              <a:rPr lang="en-BR" dirty="0">
                <a:solidFill>
                  <a:srgbClr val="CBB5E1"/>
                </a:solidFill>
              </a:rPr>
              <a:t>Entregáveis</a:t>
            </a:r>
          </a:p>
        </p:txBody>
      </p:sp>
    </p:spTree>
    <p:extLst>
      <p:ext uri="{BB962C8B-B14F-4D97-AF65-F5344CB8AC3E}">
        <p14:creationId xmlns:p14="http://schemas.microsoft.com/office/powerpoint/2010/main" val="2470006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DABF-18C9-A1C8-010C-C52D5C48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>
                <a:solidFill>
                  <a:srgbClr val="CBB5E1"/>
                </a:solidFill>
              </a:rPr>
              <a:t>Entregáveis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5C402-E73B-EE1B-3394-9547CD90DB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0624" y="1459220"/>
            <a:ext cx="10515600" cy="503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84197" indent="-457200">
              <a:buFont typeface="+mj-lt"/>
              <a:buAutoNum type="arabicPeriod" startAt="2"/>
            </a:pP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Atualização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Base da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Ontologia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Brasileira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endParaRPr lang="en-US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895350" indent="-45561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	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Necessária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para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compor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o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bloco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do IPS</a:t>
            </a:r>
          </a:p>
          <a:p>
            <a:pPr marL="895350" indent="-45561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PEC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poderá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consumir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base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atualizada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enviar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lista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de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para RNDS</a:t>
            </a:r>
          </a:p>
          <a:p>
            <a:pPr marL="895350" indent="-455613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Lista RNDS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será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utilizada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para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compor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o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bloco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</a:t>
            </a:r>
            <a:r>
              <a:rPr lang="en-US" sz="2400" dirty="0" err="1">
                <a:solidFill>
                  <a:srgbClr val="137CC0"/>
                </a:solidFill>
                <a:latin typeface="DM Sans" pitchFamily="2" charset="77"/>
              </a:rPr>
              <a:t>Medicamentos</a:t>
            </a:r>
            <a:r>
              <a:rPr lang="en-US" sz="2400" dirty="0">
                <a:solidFill>
                  <a:srgbClr val="137CC0"/>
                </a:solidFill>
                <a:latin typeface="DM Sans" pitchFamily="2" charset="77"/>
              </a:rPr>
              <a:t> do IPS</a:t>
            </a:r>
          </a:p>
          <a:p>
            <a:pPr algn="just">
              <a:lnSpc>
                <a:spcPct val="115000"/>
              </a:lnSpc>
              <a:buFont typeface="+mj-lt"/>
              <a:buAutoNum type="arabicPeriod" startAt="3"/>
            </a:pP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Definição dos perfis IPS HL7 FHIR para  Imunização, Exames, Alergias/</a:t>
            </a:r>
            <a:r>
              <a:rPr lang="pt-BR" sz="2400" dirty="0" err="1">
                <a:solidFill>
                  <a:srgbClr val="137CC0"/>
                </a:solidFill>
                <a:latin typeface="DM Sans" pitchFamily="2" charset="77"/>
              </a:rPr>
              <a:t>Reaçoes</a:t>
            </a:r>
            <a:r>
              <a:rPr lang="pt-BR" sz="2400" dirty="0">
                <a:solidFill>
                  <a:srgbClr val="137CC0"/>
                </a:solidFill>
                <a:latin typeface="DM Sans" pitchFamily="2" charset="77"/>
              </a:rPr>
              <a:t> Adversas e Medicamentos para a composição do GI IPS Brasil. Na falta de modelo lógico na RNDS para o componente o mesmo será proposto pelo projeto.   </a:t>
            </a:r>
            <a:endParaRPr lang="en-BR" sz="2400" dirty="0">
              <a:solidFill>
                <a:srgbClr val="137CC0"/>
              </a:solidFill>
              <a:latin typeface="DM Sans" pitchFamily="2" charset="77"/>
            </a:endParaRPr>
          </a:p>
          <a:p>
            <a:pPr marL="126997" indent="0" algn="just">
              <a:lnSpc>
                <a:spcPct val="115000"/>
              </a:lnSpc>
              <a:buNone/>
            </a:pPr>
            <a:endParaRPr lang="en-BR" sz="2400" dirty="0"/>
          </a:p>
        </p:txBody>
      </p:sp>
    </p:spTree>
    <p:extLst>
      <p:ext uri="{BB962C8B-B14F-4D97-AF65-F5344CB8AC3E}">
        <p14:creationId xmlns:p14="http://schemas.microsoft.com/office/powerpoint/2010/main" val="249999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09;p27"/>
          <p:cNvSpPr/>
          <p:nvPr/>
        </p:nvSpPr>
        <p:spPr>
          <a:xfrm>
            <a:off x="2047914" y="2331898"/>
            <a:ext cx="1065522" cy="1940794"/>
          </a:xfrm>
          <a:prstGeom prst="roundRect">
            <a:avLst>
              <a:gd name="adj" fmla="val 16667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" name="Google Shape;654;p119"/>
          <p:cNvSpPr/>
          <p:nvPr/>
        </p:nvSpPr>
        <p:spPr>
          <a:xfrm>
            <a:off x="5576341" y="3944969"/>
            <a:ext cx="6615659" cy="1940837"/>
          </a:xfrm>
          <a:prstGeom prst="rect">
            <a:avLst/>
          </a:prstGeom>
          <a:solidFill>
            <a:srgbClr val="A38AB6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Qual tratamento Evaristo fazia?</a:t>
            </a: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Quem é o médico que o acompanhava?</a:t>
            </a: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Possui alguma alergia? Toma remédios?</a:t>
            </a:r>
            <a:endParaRPr lang="pt-BR" b="1" kern="0" dirty="0">
              <a:solidFill>
                <a:schemeClr val="bg1"/>
              </a:solidFill>
              <a:latin typeface="Raleway" panose="020B0604020202020204" charset="0"/>
              <a:ea typeface="DM Sans"/>
              <a:cs typeface="DM Sans"/>
              <a:sym typeface="DM Sans"/>
            </a:endParaRP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Quais exames foram perdidos na viagem?</a:t>
            </a:r>
          </a:p>
        </p:txBody>
      </p:sp>
      <p:sp>
        <p:nvSpPr>
          <p:cNvPr id="655" name="Google Shape;655;p119"/>
          <p:cNvSpPr txBox="1"/>
          <p:nvPr/>
        </p:nvSpPr>
        <p:spPr>
          <a:xfrm>
            <a:off x="318961" y="212667"/>
            <a:ext cx="5120239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Oi, eu sou o Evaristo!</a:t>
            </a:r>
            <a:endParaRPr sz="24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" name="Google Shape;327;p27"/>
          <p:cNvPicPr preferRelativeResize="0"/>
          <p:nvPr/>
        </p:nvPicPr>
        <p:blipFill rotWithShape="1">
          <a:blip r:embed="rId5">
            <a:alphaModFix/>
          </a:blip>
          <a:srcRect l="27500" t="52757" r="62191" b="26260"/>
          <a:stretch/>
        </p:blipFill>
        <p:spPr>
          <a:xfrm>
            <a:off x="1558976" y="2158583"/>
            <a:ext cx="1821477" cy="211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1;p25"/>
          <p:cNvSpPr/>
          <p:nvPr/>
        </p:nvSpPr>
        <p:spPr>
          <a:xfrm>
            <a:off x="5576341" y="-18883"/>
            <a:ext cx="6615659" cy="3855763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911704" y="41650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Tenho 41 anos,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sou de Caicó/RN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, e vim para São Paulo em 2018.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Eu cuidava da minha saúde no postinho, perto da pousada onde trabalhava.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Quando vim para São Paulo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, trouxe alguns exames que eu tinha, mas 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não coube tudo na mala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. 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Comecei a ir no postinho perto da Bela Vista para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continuar minhas consultas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032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A204-D342-616E-F0AF-595A78D13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8216"/>
          </a:xfrm>
        </p:spPr>
        <p:txBody>
          <a:bodyPr/>
          <a:lstStyle/>
          <a:p>
            <a:r>
              <a:rPr lang="en-BR" dirty="0">
                <a:solidFill>
                  <a:srgbClr val="CBB5E1"/>
                </a:solidFill>
              </a:rPr>
              <a:t>Entregáveis</a:t>
            </a:r>
            <a:endParaRPr lang="en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BD1904-E698-C266-E2EB-F1F9A7C02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83343"/>
            <a:ext cx="10515600" cy="4993622"/>
          </a:xfrm>
        </p:spPr>
        <p:txBody>
          <a:bodyPr/>
          <a:lstStyle/>
          <a:p>
            <a:pPr algn="just">
              <a:lnSpc>
                <a:spcPct val="115000"/>
              </a:lnSpc>
              <a:buFont typeface="+mj-lt"/>
              <a:buAutoNum type="arabicPeriod" startAt="4"/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Realização de </a:t>
            </a:r>
            <a:r>
              <a:rPr lang="pt-BR" sz="18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provas de conceito (POC)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 Realização de </a:t>
            </a: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testes de conformidade conforme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.   </a:t>
            </a:r>
            <a:r>
              <a:rPr lang="pt-B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hlinkClick r:id="rId2"/>
              </a:rPr>
              <a:t>http://fhir.org/conformance-testing/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para os casos de teste especificados – Exames COVID-19 e </a:t>
            </a:r>
            <a:r>
              <a:rPr lang="pt-BR" sz="1800" dirty="0" err="1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MonkeyPox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 e Registro de Imunização</a:t>
            </a:r>
            <a:endParaRPr lang="en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buFont typeface="+mj-lt"/>
              <a:buAutoNum type="arabicPeriod" startAt="4"/>
            </a:pPr>
            <a:r>
              <a:rPr lang="pt-BR" sz="1800" b="1" u="sng" dirty="0">
                <a:solidFill>
                  <a:srgbClr val="0563C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Publicação do guia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de implementação (HL7/FHIR-IG Brasil-IPS)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: Publicação do guia com status ativo em serviço FHIR para internalização e uso do modelo de serviço Brasil-IPS no padrão de interoperabilidade HL7-FHIR, com armazenamento dos documentos IPS Brasil em repositório FHIR no mesmo servidor.. </a:t>
            </a: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 </a:t>
            </a:r>
            <a:endParaRPr lang="en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buFont typeface="+mj-lt"/>
              <a:buAutoNum type="arabicPeriod" startAt="4"/>
            </a:pPr>
            <a:r>
              <a:rPr lang="pt-BR" sz="1800" b="1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Publicação de artigos científicos: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 Elaboração de artigos científicos sobre o tema, para disseminação dos resultados obtidos.</a:t>
            </a:r>
            <a:endParaRPr lang="en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545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" name="Google Shape;654;p119"/>
          <p:cNvSpPr/>
          <p:nvPr/>
        </p:nvSpPr>
        <p:spPr>
          <a:xfrm>
            <a:off x="0" y="4170360"/>
            <a:ext cx="6615659" cy="1940837"/>
          </a:xfrm>
          <a:prstGeom prst="rect">
            <a:avLst/>
          </a:prstGeom>
          <a:solidFill>
            <a:srgbClr val="A38AB6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sz="1600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As informações dadas pelo Evaristo foram completas e corretas?</a:t>
            </a: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sz="1600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Como a equipe da UPA tomou decisões?</a:t>
            </a: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sz="1600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Como as informações do atendimento na UPA chegam para a APS?</a:t>
            </a:r>
          </a:p>
        </p:txBody>
      </p:sp>
      <p:pic>
        <p:nvPicPr>
          <p:cNvPr id="13" name="Google Shape;327;p27"/>
          <p:cNvPicPr preferRelativeResize="0"/>
          <p:nvPr/>
        </p:nvPicPr>
        <p:blipFill rotWithShape="1">
          <a:blip r:embed="rId5">
            <a:alphaModFix/>
          </a:blip>
          <a:srcRect l="27500" t="52757" r="62191" b="26260"/>
          <a:stretch/>
        </p:blipFill>
        <p:spPr>
          <a:xfrm>
            <a:off x="8969330" y="3401264"/>
            <a:ext cx="1821477" cy="211410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31;p25"/>
          <p:cNvSpPr/>
          <p:nvPr/>
        </p:nvSpPr>
        <p:spPr>
          <a:xfrm>
            <a:off x="5345" y="-3272"/>
            <a:ext cx="6615659" cy="4001199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65174" y="210489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Um dia eu não me senti muito bem e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procurei a UPA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 aqui perto de casa.</a:t>
            </a: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Ninguém me conhecia, tive que fazer uma ficha e  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contar toda a minha história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Só que é difícil quando a gente está com dor, né?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Eles me atenderam, fiz um raio x e tomei um remédio. </a:t>
            </a: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Deu tudo certo! Eles me disseram que era pra voltar para o postinho, se eu melhorasse.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Olha que engraçado: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Eu voltei no postinho e</a:t>
            </a:r>
          </a:p>
          <a:p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ninguém sabia que eu tinha ido pra UPA!</a:t>
            </a:r>
          </a:p>
        </p:txBody>
      </p:sp>
      <p:sp>
        <p:nvSpPr>
          <p:cNvPr id="34" name="Google Shape;320;p27"/>
          <p:cNvSpPr/>
          <p:nvPr/>
        </p:nvSpPr>
        <p:spPr>
          <a:xfrm>
            <a:off x="7263036" y="2336807"/>
            <a:ext cx="1338600" cy="13386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5" name="Google Shape;326;p27"/>
          <p:cNvPicPr preferRelativeResize="0"/>
          <p:nvPr/>
        </p:nvPicPr>
        <p:blipFill rotWithShape="1">
          <a:blip r:embed="rId5">
            <a:alphaModFix/>
          </a:blip>
          <a:srcRect l="45670" t="52756" r="44020" b="26260"/>
          <a:stretch/>
        </p:blipFill>
        <p:spPr>
          <a:xfrm>
            <a:off x="7508489" y="2295507"/>
            <a:ext cx="942602" cy="1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19;p27"/>
          <p:cNvSpPr/>
          <p:nvPr/>
        </p:nvSpPr>
        <p:spPr>
          <a:xfrm rot="7324814">
            <a:off x="9783896" y="1436477"/>
            <a:ext cx="1338715" cy="1338715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7" name="Google Shape;328;p27"/>
          <p:cNvPicPr preferRelativeResize="0"/>
          <p:nvPr/>
        </p:nvPicPr>
        <p:blipFill rotWithShape="1">
          <a:blip r:embed="rId5">
            <a:alphaModFix/>
          </a:blip>
          <a:srcRect l="60820" t="57366" r="24996" b="26260"/>
          <a:stretch/>
        </p:blipFill>
        <p:spPr>
          <a:xfrm>
            <a:off x="9901779" y="1672864"/>
            <a:ext cx="1296901" cy="842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650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0;p27"/>
          <p:cNvSpPr/>
          <p:nvPr/>
        </p:nvSpPr>
        <p:spPr>
          <a:xfrm>
            <a:off x="732286" y="2158254"/>
            <a:ext cx="1338600" cy="13386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31;p25"/>
          <p:cNvSpPr/>
          <p:nvPr/>
        </p:nvSpPr>
        <p:spPr>
          <a:xfrm>
            <a:off x="5576341" y="-18883"/>
            <a:ext cx="6615659" cy="3855763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875167" y="64837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Quando </a:t>
            </a:r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voltei ao posto</a:t>
            </a:r>
            <a:r>
              <a:rPr lang="pt-BR" b="1" dirty="0">
                <a:solidFill>
                  <a:schemeClr val="bg1"/>
                </a:solidFill>
                <a:latin typeface="DM Sans" panose="020B0604020202020204" charset="0"/>
              </a:rPr>
              <a:t>,  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o doutor trocou o meu remédio por um amarelinho.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Semana passada, me senti mal à noite 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e </a:t>
            </a:r>
          </a:p>
          <a:p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tive que voltar na UPA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. 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Só que o doutor queria me 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dar o remédio antigo! 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b="1" cap="small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Ninguém falou pra ele que eu tinha trocado?</a:t>
            </a:r>
            <a:r>
              <a:rPr lang="pt-BR" b="1" cap="small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Não tomei, e ainda briguei com a enfermeira!</a:t>
            </a:r>
          </a:p>
          <a:p>
            <a:endParaRPr lang="pt-BR" dirty="0">
              <a:solidFill>
                <a:schemeClr val="bg1"/>
              </a:solidFill>
              <a:latin typeface="DM Sans" panose="020B0604020202020204" charset="0"/>
            </a:endParaRPr>
          </a:p>
          <a:p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Hoje, Graças a Deus, estou melhor, e continuo me tratando no postinho.</a:t>
            </a:r>
          </a:p>
        </p:txBody>
      </p:sp>
      <p:sp>
        <p:nvSpPr>
          <p:cNvPr id="30" name="Google Shape;654;p119"/>
          <p:cNvSpPr/>
          <p:nvPr/>
        </p:nvSpPr>
        <p:spPr>
          <a:xfrm>
            <a:off x="5576341" y="3968740"/>
            <a:ext cx="6615659" cy="193082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1219170" indent="-423323" defTabSz="1219170"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kern="0" dirty="0">
                <a:solidFill>
                  <a:srgbClr val="4B4B4B"/>
                </a:solidFill>
                <a:latin typeface="Raleway"/>
                <a:ea typeface="Raleway"/>
                <a:cs typeface="Raleway"/>
                <a:sym typeface="Raleway"/>
              </a:rPr>
              <a:t>Toda vez que o Evaristo se apresentou, ele abriu “uma ficha” num serviço de saúde diferente.</a:t>
            </a:r>
          </a:p>
          <a:p>
            <a:pPr marL="1219170" indent="-423323" defTabSz="1219170">
              <a:buClr>
                <a:srgbClr val="000000"/>
              </a:buClr>
              <a:buSzPts val="1400"/>
              <a:buFont typeface="DM Sans"/>
              <a:buChar char="➔"/>
            </a:pPr>
            <a:endParaRPr lang="pt-BR" kern="0" dirty="0">
              <a:solidFill>
                <a:srgbClr val="4B4B4B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219170" indent="-423323" defTabSz="1219170"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kern="0" dirty="0">
                <a:solidFill>
                  <a:srgbClr val="4B4B4B"/>
                </a:solidFill>
                <a:latin typeface="Raleway"/>
                <a:ea typeface="Raleway"/>
                <a:cs typeface="Raleway"/>
                <a:sym typeface="Raleway"/>
              </a:rPr>
              <a:t>As informações de cada uma dessas fichas não “conversa” com a outra: Apesar de estarem digitalizadas, elas </a:t>
            </a:r>
            <a:r>
              <a:rPr lang="pt-BR" b="1" kern="0" dirty="0">
                <a:solidFill>
                  <a:srgbClr val="4B4B4B"/>
                </a:solidFill>
                <a:latin typeface="Raleway"/>
                <a:ea typeface="Raleway"/>
                <a:cs typeface="Raleway"/>
                <a:sym typeface="Raleway"/>
              </a:rPr>
              <a:t>não são interligadas</a:t>
            </a:r>
            <a:r>
              <a:rPr lang="pt-BR" sz="1867" kern="0" dirty="0">
                <a:solidFill>
                  <a:srgbClr val="4B4B4B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</a:p>
        </p:txBody>
      </p:sp>
      <p:pic>
        <p:nvPicPr>
          <p:cNvPr id="31" name="Google Shape;564;p45"/>
          <p:cNvPicPr preferRelativeResize="0"/>
          <p:nvPr/>
        </p:nvPicPr>
        <p:blipFill rotWithShape="1">
          <a:blip r:embed="rId5">
            <a:alphaModFix/>
          </a:blip>
          <a:srcRect t="62726" r="89257" b="20808"/>
          <a:stretch/>
        </p:blipFill>
        <p:spPr>
          <a:xfrm>
            <a:off x="854019" y="1908998"/>
            <a:ext cx="735371" cy="839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" name="Google Shape;568;p45"/>
          <p:cNvGrpSpPr/>
          <p:nvPr/>
        </p:nvGrpSpPr>
        <p:grpSpPr>
          <a:xfrm>
            <a:off x="3043357" y="2934029"/>
            <a:ext cx="1679593" cy="1125649"/>
            <a:chOff x="1474154" y="1975650"/>
            <a:chExt cx="1745324" cy="1077825"/>
          </a:xfrm>
        </p:grpSpPr>
        <p:pic>
          <p:nvPicPr>
            <p:cNvPr id="34" name="Google Shape;569;p45"/>
            <p:cNvPicPr preferRelativeResize="0"/>
            <p:nvPr/>
          </p:nvPicPr>
          <p:blipFill rotWithShape="1">
            <a:blip r:embed="rId5">
              <a:alphaModFix/>
            </a:blip>
            <a:srcRect l="3611" r="58251" b="65697"/>
            <a:stretch/>
          </p:blipFill>
          <p:spPr>
            <a:xfrm>
              <a:off x="1474154" y="1975650"/>
              <a:ext cx="1745324" cy="1077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570;p45"/>
            <p:cNvSpPr/>
            <p:nvPr/>
          </p:nvSpPr>
          <p:spPr>
            <a:xfrm>
              <a:off x="2633750" y="1992525"/>
              <a:ext cx="422400" cy="422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6" name="Google Shape;575;p45"/>
          <p:cNvPicPr preferRelativeResize="0"/>
          <p:nvPr/>
        </p:nvPicPr>
        <p:blipFill rotWithShape="1">
          <a:blip r:embed="rId6">
            <a:alphaModFix/>
          </a:blip>
          <a:srcRect l="35520" t="39539" r="39875" b="26482"/>
          <a:stretch/>
        </p:blipFill>
        <p:spPr>
          <a:xfrm>
            <a:off x="1520530" y="1985457"/>
            <a:ext cx="735371" cy="878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485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Como vamos resolver o problema do Evaristo?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0D19DED-5B2A-10E8-180A-8142DC333D92}"/>
              </a:ext>
            </a:extLst>
          </p:cNvPr>
          <p:cNvSpPr/>
          <p:nvPr/>
        </p:nvSpPr>
        <p:spPr>
          <a:xfrm>
            <a:off x="8938747" y="1567903"/>
            <a:ext cx="236386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100" kern="0" dirty="0">
                <a:solidFill>
                  <a:srgbClr val="7030A0"/>
                </a:solidFill>
                <a:latin typeface="Raleway" pitchFamily="2" charset="0"/>
                <a:ea typeface="DM Sans"/>
                <a:cs typeface="DM Sans"/>
                <a:sym typeface="DM Sans"/>
              </a:rPr>
              <a:t>“</a:t>
            </a:r>
            <a:r>
              <a:rPr lang="pt-BR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DM Sans"/>
              </a:rPr>
              <a:t>Paciente</a:t>
            </a:r>
            <a:r>
              <a:rPr lang="pt-BR" sz="1100" kern="0" dirty="0">
                <a:solidFill>
                  <a:srgbClr val="7030A0"/>
                </a:solidFill>
                <a:latin typeface="Raleway" pitchFamily="2" charset="0"/>
                <a:ea typeface="DM Sans"/>
                <a:cs typeface="DM Sans"/>
                <a:sym typeface="DM Sans"/>
              </a:rPr>
              <a:t> </a:t>
            </a:r>
            <a:r>
              <a:rPr lang="pt-BR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DM Sans"/>
              </a:rPr>
              <a:t>Evaristo é alérgico a mandioca”</a:t>
            </a:r>
          </a:p>
          <a:p>
            <a:pPr defTabSz="1219170">
              <a:buClr>
                <a:srgbClr val="000000"/>
              </a:buClr>
            </a:pPr>
            <a:r>
              <a:rPr lang="pt-BR" sz="1200" kern="0" dirty="0">
                <a:solidFill>
                  <a:srgbClr val="FFFFFF"/>
                </a:solidFill>
                <a:highlight>
                  <a:srgbClr val="808080"/>
                </a:highlight>
                <a:latin typeface="Raleway" pitchFamily="2" charset="0"/>
                <a:ea typeface="DM Sans"/>
                <a:cs typeface="DM Sans"/>
                <a:sym typeface="DM Sans"/>
              </a:rPr>
              <a:t>&gt;&gt; Mandioca, macaxeira, aipim</a:t>
            </a:r>
            <a:endParaRPr lang="pt-BR" sz="1200" b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DM Sans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34A8A5E-60C7-8588-4395-C6A1F9A835B5}"/>
              </a:ext>
            </a:extLst>
          </p:cNvPr>
          <p:cNvSpPr txBox="1"/>
          <p:nvPr/>
        </p:nvSpPr>
        <p:spPr>
          <a:xfrm>
            <a:off x="169980" y="2357334"/>
            <a:ext cx="18921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1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Evaristo de Jesus</a:t>
            </a:r>
          </a:p>
          <a:p>
            <a:pPr defTabSz="1219170">
              <a:buClr>
                <a:srgbClr val="000000"/>
              </a:buClr>
            </a:pPr>
            <a:r>
              <a:rPr lang="pt-BR" sz="1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DN: 24/03/1981 (41 anos)</a:t>
            </a:r>
          </a:p>
          <a:p>
            <a:pPr defTabSz="1219170">
              <a:buClr>
                <a:srgbClr val="000000"/>
              </a:buClr>
            </a:pPr>
            <a:r>
              <a:rPr lang="pt-BR" sz="1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CPF: 000000000-00</a:t>
            </a:r>
          </a:p>
          <a:p>
            <a:pPr defTabSz="1219170">
              <a:buClr>
                <a:srgbClr val="000000"/>
              </a:buClr>
            </a:pPr>
            <a:r>
              <a:rPr lang="pt-BR" sz="1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Caicó, RN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903F3CD-198A-A954-DEC3-71ADB8C0B11A}"/>
              </a:ext>
            </a:extLst>
          </p:cNvPr>
          <p:cNvSpPr txBox="1"/>
          <p:nvPr/>
        </p:nvSpPr>
        <p:spPr>
          <a:xfrm>
            <a:off x="4006544" y="3805820"/>
            <a:ext cx="507199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2400" b="1" kern="0" dirty="0">
                <a:solidFill>
                  <a:schemeClr val="bg1"/>
                </a:solidFill>
                <a:highlight>
                  <a:srgbClr val="33AADF"/>
                </a:highlight>
                <a:latin typeface="Raleway"/>
                <a:ea typeface="Raleway"/>
                <a:cs typeface="Raleway"/>
                <a:sym typeface="Arial"/>
              </a:rPr>
              <a:t>As informações do paciente o acompanham</a:t>
            </a:r>
            <a:r>
              <a:rPr lang="pt-BR" sz="24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Arial"/>
              </a:rPr>
              <a:t> nos serviços de saúde</a:t>
            </a:r>
          </a:p>
          <a:p>
            <a:pPr defTabSz="1219170">
              <a:buClr>
                <a:srgbClr val="000000"/>
              </a:buClr>
            </a:pPr>
            <a:endParaRPr lang="pt-BR" sz="2400" b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Arial"/>
            </a:endParaRPr>
          </a:p>
          <a:p>
            <a:pPr defTabSz="1219170">
              <a:buClr>
                <a:srgbClr val="000000"/>
              </a:buClr>
            </a:pPr>
            <a:r>
              <a:rPr lang="pt-BR" kern="0" dirty="0">
                <a:solidFill>
                  <a:srgbClr val="FFFFFF"/>
                </a:solidFill>
                <a:highlight>
                  <a:srgbClr val="808080"/>
                </a:highlight>
                <a:latin typeface="Raleway" pitchFamily="2" charset="0"/>
                <a:ea typeface="DM Sans"/>
                <a:cs typeface="DM Sans"/>
                <a:sym typeface="DM Sans"/>
              </a:rPr>
              <a:t>&gt;&gt; acesso a dados seguros e confiáveis </a:t>
            </a:r>
            <a:r>
              <a:rPr lang="pt-BR" b="1" kern="0" dirty="0">
                <a:solidFill>
                  <a:srgbClr val="FFFFFF"/>
                </a:solidFill>
                <a:highlight>
                  <a:srgbClr val="808080"/>
                </a:highlight>
                <a:latin typeface="Raleway" pitchFamily="2" charset="0"/>
                <a:ea typeface="DM Sans"/>
                <a:cs typeface="DM Sans"/>
                <a:sym typeface="DM Sans"/>
              </a:rPr>
              <a:t>na hora certa, no lugar certo e no formato certo </a:t>
            </a:r>
            <a:endParaRPr lang="pt-BR" b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DM Sans"/>
            </a:endParaRPr>
          </a:p>
          <a:p>
            <a:pPr defTabSz="1219170">
              <a:buClr>
                <a:srgbClr val="000000"/>
              </a:buClr>
            </a:pPr>
            <a:endParaRPr lang="pt-BR" sz="2400" b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Arial"/>
            </a:endParaRPr>
          </a:p>
        </p:txBody>
      </p:sp>
      <p:sp>
        <p:nvSpPr>
          <p:cNvPr id="34" name="Google Shape;320;p27"/>
          <p:cNvSpPr/>
          <p:nvPr/>
        </p:nvSpPr>
        <p:spPr>
          <a:xfrm>
            <a:off x="1011697" y="3338757"/>
            <a:ext cx="1338600" cy="13386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7" name="Google Shape;326;p27"/>
          <p:cNvPicPr preferRelativeResize="0"/>
          <p:nvPr/>
        </p:nvPicPr>
        <p:blipFill rotWithShape="1">
          <a:blip r:embed="rId5">
            <a:alphaModFix/>
          </a:blip>
          <a:srcRect l="45670" t="52756" r="44020" b="26260"/>
          <a:stretch/>
        </p:blipFill>
        <p:spPr>
          <a:xfrm>
            <a:off x="1284001" y="3363198"/>
            <a:ext cx="942602" cy="1079274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319;p27"/>
          <p:cNvSpPr/>
          <p:nvPr/>
        </p:nvSpPr>
        <p:spPr>
          <a:xfrm rot="7324814">
            <a:off x="7273275" y="2154216"/>
            <a:ext cx="1338715" cy="1338715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3" name="Google Shape;328;p27"/>
          <p:cNvPicPr preferRelativeResize="0"/>
          <p:nvPr/>
        </p:nvPicPr>
        <p:blipFill rotWithShape="1">
          <a:blip r:embed="rId5">
            <a:alphaModFix/>
          </a:blip>
          <a:srcRect l="60820" t="57366" r="24996" b="26260"/>
          <a:stretch/>
        </p:blipFill>
        <p:spPr>
          <a:xfrm>
            <a:off x="7326632" y="2521023"/>
            <a:ext cx="1296901" cy="8421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125;p19"/>
          <p:cNvSpPr/>
          <p:nvPr/>
        </p:nvSpPr>
        <p:spPr>
          <a:xfrm>
            <a:off x="2250635" y="2685911"/>
            <a:ext cx="5002533" cy="1564400"/>
          </a:xfrm>
          <a:custGeom>
            <a:avLst/>
            <a:gdLst/>
            <a:ahLst/>
            <a:cxnLst/>
            <a:rect l="l" t="t" r="r" b="b"/>
            <a:pathLst>
              <a:path w="150076" h="46932" extrusionOk="0">
                <a:moveTo>
                  <a:pt x="0" y="46932"/>
                </a:moveTo>
                <a:cubicBezTo>
                  <a:pt x="14537" y="35626"/>
                  <a:pt x="32420" y="26850"/>
                  <a:pt x="50753" y="25103"/>
                </a:cubicBezTo>
                <a:cubicBezTo>
                  <a:pt x="84748" y="21864"/>
                  <a:pt x="134793" y="30538"/>
                  <a:pt x="150076" y="0"/>
                </a:cubicBezTo>
              </a:path>
            </a:pathLst>
          </a:custGeom>
          <a:ln>
            <a:solidFill>
              <a:srgbClr val="B4A7D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pic>
        <p:nvPicPr>
          <p:cNvPr id="56" name="Google Shape;327;p27"/>
          <p:cNvPicPr preferRelativeResize="0"/>
          <p:nvPr/>
        </p:nvPicPr>
        <p:blipFill rotWithShape="1">
          <a:blip r:embed="rId5">
            <a:alphaModFix/>
          </a:blip>
          <a:srcRect l="27500" t="52757" r="62191" b="26260"/>
          <a:stretch/>
        </p:blipFill>
        <p:spPr>
          <a:xfrm>
            <a:off x="3861777" y="2008682"/>
            <a:ext cx="1302028" cy="1518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77;p45"/>
          <p:cNvPicPr preferRelativeResize="0"/>
          <p:nvPr/>
        </p:nvPicPr>
        <p:blipFill rotWithShape="1">
          <a:blip r:embed="rId6">
            <a:alphaModFix/>
          </a:blip>
          <a:srcRect l="35520" t="39539" r="39875" b="26482"/>
          <a:stretch/>
        </p:blipFill>
        <p:spPr>
          <a:xfrm>
            <a:off x="8122605" y="1473946"/>
            <a:ext cx="735371" cy="87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77;p45"/>
          <p:cNvPicPr preferRelativeResize="0"/>
          <p:nvPr/>
        </p:nvPicPr>
        <p:blipFill rotWithShape="1">
          <a:blip r:embed="rId6">
            <a:alphaModFix/>
          </a:blip>
          <a:srcRect l="35520" t="39539" r="39875" b="26482"/>
          <a:stretch/>
        </p:blipFill>
        <p:spPr>
          <a:xfrm>
            <a:off x="1846218" y="2465912"/>
            <a:ext cx="735371" cy="87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577;p45"/>
          <p:cNvPicPr preferRelativeResize="0"/>
          <p:nvPr/>
        </p:nvPicPr>
        <p:blipFill rotWithShape="1">
          <a:blip r:embed="rId6">
            <a:alphaModFix/>
          </a:blip>
          <a:srcRect l="35520" t="39539" r="39875" b="26482"/>
          <a:stretch/>
        </p:blipFill>
        <p:spPr>
          <a:xfrm>
            <a:off x="3197709" y="4201195"/>
            <a:ext cx="735371" cy="878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67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56;p33">
            <a:extLst>
              <a:ext uri="{FF2B5EF4-FFF2-40B4-BE49-F238E27FC236}">
                <a16:creationId xmlns:a16="http://schemas.microsoft.com/office/drawing/2014/main" id="{4EA24736-F7E7-8C27-A703-F78019BEF946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21" name="Google Shape;257;p33">
              <a:extLst>
                <a:ext uri="{FF2B5EF4-FFF2-40B4-BE49-F238E27FC236}">
                  <a16:creationId xmlns:a16="http://schemas.microsoft.com/office/drawing/2014/main" id="{96522349-F03E-C212-A2E6-38C6CEB9814B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" name="Google Shape;258;p33">
              <a:extLst>
                <a:ext uri="{FF2B5EF4-FFF2-40B4-BE49-F238E27FC236}">
                  <a16:creationId xmlns:a16="http://schemas.microsoft.com/office/drawing/2014/main" id="{6B64FEDB-E846-0F60-C398-09D411A918E7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25" name="Google Shape;259;p33">
                <a:extLst>
                  <a:ext uri="{FF2B5EF4-FFF2-40B4-BE49-F238E27FC236}">
                    <a16:creationId xmlns:a16="http://schemas.microsoft.com/office/drawing/2014/main" id="{A74C63C2-CB61-1888-9452-B39F0A7A1A00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0;p33">
                <a:extLst>
                  <a:ext uri="{FF2B5EF4-FFF2-40B4-BE49-F238E27FC236}">
                    <a16:creationId xmlns:a16="http://schemas.microsoft.com/office/drawing/2014/main" id="{B6B2A7C9-15D7-5F3D-C943-B88EDAABF865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27" name="Google Shape;261;p33">
                <a:extLst>
                  <a:ext uri="{FF2B5EF4-FFF2-40B4-BE49-F238E27FC236}">
                    <a16:creationId xmlns:a16="http://schemas.microsoft.com/office/drawing/2014/main" id="{02114499-6683-AA39-FB26-980197A8BB08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3" name="Google Shape;262;p33">
              <a:extLst>
                <a:ext uri="{FF2B5EF4-FFF2-40B4-BE49-F238E27FC236}">
                  <a16:creationId xmlns:a16="http://schemas.microsoft.com/office/drawing/2014/main" id="{0DECEEDC-2F98-E9AE-D97E-9F22EEA96E2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" name="Google Shape;263;p33">
              <a:extLst>
                <a:ext uri="{FF2B5EF4-FFF2-40B4-BE49-F238E27FC236}">
                  <a16:creationId xmlns:a16="http://schemas.microsoft.com/office/drawing/2014/main" id="{97ADF086-5734-169D-086C-106EBC012DE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" name="Google Shape;654;p119"/>
          <p:cNvSpPr/>
          <p:nvPr/>
        </p:nvSpPr>
        <p:spPr>
          <a:xfrm>
            <a:off x="5576341" y="3944969"/>
            <a:ext cx="6615659" cy="1940837"/>
          </a:xfrm>
          <a:prstGeom prst="rect">
            <a:avLst/>
          </a:prstGeom>
          <a:solidFill>
            <a:srgbClr val="A38AB6"/>
          </a:solidFill>
          <a:ln>
            <a:noFill/>
          </a:ln>
        </p:spPr>
        <p:txBody>
          <a:bodyPr spcFirstLastPara="1" wrap="square" lIns="60933" tIns="60933" rIns="60933" bIns="60933" anchor="ctr" anchorCtr="0">
            <a:noAutofit/>
          </a:bodyPr>
          <a:lstStyle/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highlight>
                  <a:srgbClr val="33AADF"/>
                </a:highlight>
                <a:latin typeface="Raleway" panose="020B0604020202020204" charset="0"/>
                <a:ea typeface="Raleway"/>
                <a:cs typeface="Raleway"/>
                <a:sym typeface="Raleway"/>
              </a:rPr>
              <a:t>IPS: Conjunto de bloco de dados reutilizáveis</a:t>
            </a:r>
          </a:p>
          <a:p>
            <a:pPr marL="1676370" lvl="1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Um “documento com seções”</a:t>
            </a:r>
          </a:p>
          <a:p>
            <a:pPr marL="1676370" lvl="1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endParaRPr lang="pt-BR" kern="0" dirty="0">
              <a:solidFill>
                <a:schemeClr val="bg1"/>
              </a:solidFill>
              <a:latin typeface="Raleway" panose="020B0604020202020204" charset="0"/>
              <a:ea typeface="Raleway"/>
              <a:cs typeface="Raleway"/>
              <a:sym typeface="Raleway"/>
            </a:endParaRPr>
          </a:p>
          <a:p>
            <a:pPr marL="1219170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highlight>
                  <a:srgbClr val="33AADF"/>
                </a:highlight>
                <a:latin typeface="Raleway" panose="020B0604020202020204" charset="0"/>
                <a:ea typeface="Raleway"/>
                <a:cs typeface="Raleway"/>
                <a:sym typeface="Raleway"/>
              </a:rPr>
              <a:t>Especificações publicadas em 2 anos</a:t>
            </a:r>
          </a:p>
          <a:p>
            <a:pPr marL="1676370" lvl="1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Guia de implementação (HL7/FHIR US IG)</a:t>
            </a:r>
          </a:p>
          <a:p>
            <a:pPr marL="1676370" lvl="1" indent="-423323" defTabSz="1219170">
              <a:lnSpc>
                <a:spcPct val="115000"/>
              </a:lnSpc>
              <a:buClr>
                <a:srgbClr val="000000"/>
              </a:buClr>
              <a:buSzPts val="1400"/>
              <a:buFont typeface="DM Sans"/>
              <a:buChar char="➔"/>
            </a:pP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IPS </a:t>
            </a:r>
            <a:r>
              <a:rPr lang="pt-BR" b="1" i="1" kern="0" dirty="0" err="1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free</a:t>
            </a:r>
            <a:r>
              <a:rPr lang="pt-BR" b="1" i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 set</a:t>
            </a:r>
            <a:r>
              <a:rPr lang="pt-BR" b="1" kern="0" dirty="0">
                <a:solidFill>
                  <a:schemeClr val="bg1"/>
                </a:solidFill>
                <a:latin typeface="Raleway" panose="020B0604020202020204" charset="0"/>
                <a:ea typeface="Raleway"/>
                <a:cs typeface="Raleway"/>
                <a:sym typeface="Raleway"/>
              </a:rPr>
              <a:t> (SNOMED)</a:t>
            </a:r>
            <a:endParaRPr lang="pt-BR" b="1" i="1" kern="0" dirty="0">
              <a:solidFill>
                <a:schemeClr val="bg1"/>
              </a:solidFill>
              <a:latin typeface="Raleway" panose="020B0604020202020204" charset="0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31;p25"/>
          <p:cNvSpPr/>
          <p:nvPr/>
        </p:nvSpPr>
        <p:spPr>
          <a:xfrm>
            <a:off x="5576341" y="-18883"/>
            <a:ext cx="6615659" cy="3855763"/>
          </a:xfrm>
          <a:prstGeom prst="roundRect">
            <a:avLst>
              <a:gd name="adj" fmla="val 0"/>
            </a:avLst>
          </a:prstGeom>
          <a:solidFill>
            <a:srgbClr val="B4A7D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810250" y="416507"/>
            <a:ext cx="6197454" cy="213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O </a:t>
            </a:r>
            <a:r>
              <a:rPr lang="pt-BR" b="1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Sumário Internacional do Paciente</a:t>
            </a:r>
            <a:r>
              <a:rPr lang="pt-BR" b="1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(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IPS: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International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Patient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Summary</a:t>
            </a:r>
            <a:r>
              <a:rPr lang="pt-BR" b="1" dirty="0">
                <a:solidFill>
                  <a:schemeClr val="bg1"/>
                </a:solidFill>
                <a:latin typeface="DM Sans" panose="020B0604020202020204" charset="0"/>
              </a:rPr>
              <a:t>) </a:t>
            </a:r>
            <a:r>
              <a:rPr lang="pt-BR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é uma </a:t>
            </a:r>
            <a:r>
              <a:rPr lang="pt-BR" b="1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iniciativa colaborativa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 entre organizações de padronização (SDO: 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Standards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Developing</a:t>
            </a:r>
            <a:r>
              <a:rPr lang="pt-BR" i="1" dirty="0">
                <a:solidFill>
                  <a:schemeClr val="bg1"/>
                </a:solidFill>
                <a:latin typeface="DM Sans" panose="020B0604020202020204" charset="0"/>
              </a:rPr>
              <a:t> </a:t>
            </a:r>
            <a:r>
              <a:rPr lang="pt-BR" i="1" dirty="0" err="1">
                <a:solidFill>
                  <a:schemeClr val="bg1"/>
                </a:solidFill>
                <a:latin typeface="DM Sans" panose="020B0604020202020204" charset="0"/>
              </a:rPr>
              <a:t>Organizations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) </a:t>
            </a:r>
            <a:r>
              <a:rPr lang="pt-BR" dirty="0">
                <a:solidFill>
                  <a:schemeClr val="bg1"/>
                </a:solidFill>
                <a:highlight>
                  <a:srgbClr val="33AADF"/>
                </a:highlight>
                <a:latin typeface="DM Sans" panose="020B0604020202020204" charset="0"/>
              </a:rPr>
              <a:t>para a interoperabilidade de dados em saúde</a:t>
            </a:r>
            <a:r>
              <a:rPr lang="pt-BR" dirty="0">
                <a:solidFill>
                  <a:schemeClr val="bg1"/>
                </a:solidFill>
                <a:latin typeface="DM Sans" panose="020B0604020202020204" charset="0"/>
              </a:rPr>
              <a:t>.</a:t>
            </a: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7DF4AB6D-6462-352A-8F7B-465B541C2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954" y="2330762"/>
            <a:ext cx="1986517" cy="1535037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3B28700C-E1F8-ACA4-08B0-823F56E259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5617" y="2668151"/>
            <a:ext cx="1989348" cy="860259"/>
          </a:xfrm>
          <a:prstGeom prst="rect">
            <a:avLst/>
          </a:prstGeom>
        </p:spPr>
      </p:pic>
      <p:pic>
        <p:nvPicPr>
          <p:cNvPr id="11" name="Imagem 1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AEE3C5D-8682-39C9-BD68-FC661548C4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6000"/>
          <a:stretch/>
        </p:blipFill>
        <p:spPr>
          <a:xfrm>
            <a:off x="9785787" y="2627607"/>
            <a:ext cx="926725" cy="93313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29E487A-0CE9-C8D0-3D36-FF2CCD60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892" y="2616497"/>
            <a:ext cx="1039775" cy="95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>
            <a:extLst>
              <a:ext uri="{FF2B5EF4-FFF2-40B4-BE49-F238E27FC236}">
                <a16:creationId xmlns:a16="http://schemas.microsoft.com/office/drawing/2014/main" id="{5B1A780D-0CB1-4C63-7AE2-C409F6F209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7191" y="2012063"/>
            <a:ext cx="5240777" cy="2951291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FD681CCD-6F57-247D-9E1C-975E9A1C32ED}"/>
              </a:ext>
            </a:extLst>
          </p:cNvPr>
          <p:cNvSpPr txBox="1"/>
          <p:nvPr/>
        </p:nvSpPr>
        <p:spPr>
          <a:xfrm>
            <a:off x="704850" y="4963354"/>
            <a:ext cx="480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219170">
              <a:buClr>
                <a:srgbClr val="000000"/>
              </a:buClr>
            </a:pPr>
            <a:r>
              <a:rPr lang="pt-BR" kern="0" dirty="0">
                <a:solidFill>
                  <a:srgbClr val="FFFFFF"/>
                </a:solidFill>
                <a:highlight>
                  <a:srgbClr val="33AADF"/>
                </a:highlight>
                <a:latin typeface="Raleway" pitchFamily="2" charset="0"/>
                <a:ea typeface="DM Sans"/>
                <a:cs typeface="DM Sans"/>
                <a:sym typeface="DM Sans"/>
              </a:rPr>
              <a:t>&gt;&gt; Composição do IPS (blocos)</a:t>
            </a:r>
            <a:endParaRPr lang="pt-BR" b="1" kern="0" dirty="0">
              <a:solidFill>
                <a:srgbClr val="B4A7D6"/>
              </a:solidFill>
              <a:highlight>
                <a:srgbClr val="33AADF"/>
              </a:highlight>
              <a:latin typeface="Raleway"/>
              <a:ea typeface="Raleway"/>
              <a:cs typeface="Raleway"/>
              <a:sym typeface="DM Sans"/>
            </a:endParaRPr>
          </a:p>
        </p:txBody>
      </p:sp>
      <p:sp>
        <p:nvSpPr>
          <p:cNvPr id="2" name="Google Shape;655;p119">
            <a:extLst>
              <a:ext uri="{FF2B5EF4-FFF2-40B4-BE49-F238E27FC236}">
                <a16:creationId xmlns:a16="http://schemas.microsoft.com/office/drawing/2014/main" id="{37F19F38-4740-F914-6095-4B112D93093B}"/>
              </a:ext>
            </a:extLst>
          </p:cNvPr>
          <p:cNvSpPr txBox="1"/>
          <p:nvPr/>
        </p:nvSpPr>
        <p:spPr>
          <a:xfrm>
            <a:off x="307518" y="115223"/>
            <a:ext cx="526882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Sem mágica, só método...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917F030-EDB4-A00E-9976-98F17C397362}"/>
              </a:ext>
            </a:extLst>
          </p:cNvPr>
          <p:cNvSpPr/>
          <p:nvPr/>
        </p:nvSpPr>
        <p:spPr>
          <a:xfrm>
            <a:off x="9245967" y="6281007"/>
            <a:ext cx="29460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Fonte: </a:t>
            </a:r>
            <a:r>
              <a:rPr lang="en-BR" sz="1600">
                <a:hlinkClick r:id="rId10"/>
              </a:rPr>
              <a:t>http</a:t>
            </a:r>
            <a:r>
              <a:rPr lang="en-BR" sz="1600" dirty="0">
                <a:hlinkClick r:id="rId10"/>
              </a:rPr>
              <a:t>://hl7.org/fhir/uv</a:t>
            </a:r>
            <a:r>
              <a:rPr lang="en-BR" sz="1600">
                <a:hlinkClick r:id="rId10"/>
              </a:rPr>
              <a:t>/ips/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243498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...testado e aprovado internacionalmente!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" name="Google Shape;256;p33">
            <a:extLst>
              <a:ext uri="{FF2B5EF4-FFF2-40B4-BE49-F238E27FC236}">
                <a16:creationId xmlns:a16="http://schemas.microsoft.com/office/drawing/2014/main" id="{0A31049F-2504-0EE6-DA81-B8D0DBADEC7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" name="Google Shape;257;p33">
              <a:extLst>
                <a:ext uri="{FF2B5EF4-FFF2-40B4-BE49-F238E27FC236}">
                  <a16:creationId xmlns:a16="http://schemas.microsoft.com/office/drawing/2014/main" id="{3D3C3881-D1A4-5988-F98D-3167A0C4B9F9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4" name="Google Shape;258;p33">
              <a:extLst>
                <a:ext uri="{FF2B5EF4-FFF2-40B4-BE49-F238E27FC236}">
                  <a16:creationId xmlns:a16="http://schemas.microsoft.com/office/drawing/2014/main" id="{6E2E7993-2A58-3F64-0081-28358BF30EF6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7" name="Google Shape;259;p33">
                <a:extLst>
                  <a:ext uri="{FF2B5EF4-FFF2-40B4-BE49-F238E27FC236}">
                    <a16:creationId xmlns:a16="http://schemas.microsoft.com/office/drawing/2014/main" id="{56691461-7908-E41A-4DB6-9DD207ECFFCD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" name="Google Shape;260;p33">
                <a:extLst>
                  <a:ext uri="{FF2B5EF4-FFF2-40B4-BE49-F238E27FC236}">
                    <a16:creationId xmlns:a16="http://schemas.microsoft.com/office/drawing/2014/main" id="{EE7EAAFA-8573-47F6-4F8B-B94B135918B3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9" name="Google Shape;261;p33">
                <a:extLst>
                  <a:ext uri="{FF2B5EF4-FFF2-40B4-BE49-F238E27FC236}">
                    <a16:creationId xmlns:a16="http://schemas.microsoft.com/office/drawing/2014/main" id="{A257F7EE-1858-13FB-76C2-A28BB1AB840A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" name="Google Shape;262;p33">
              <a:extLst>
                <a:ext uri="{FF2B5EF4-FFF2-40B4-BE49-F238E27FC236}">
                  <a16:creationId xmlns:a16="http://schemas.microsoft.com/office/drawing/2014/main" id="{8DDE5D78-D504-F245-51F1-1DCEBAC12B9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263;p33">
              <a:extLst>
                <a:ext uri="{FF2B5EF4-FFF2-40B4-BE49-F238E27FC236}">
                  <a16:creationId xmlns:a16="http://schemas.microsoft.com/office/drawing/2014/main" id="{026EFDE8-6ADD-7BDA-B6CA-638B304B6227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C6EE9F4-3FE6-6555-4C8D-7890CBEA240D}"/>
              </a:ext>
            </a:extLst>
          </p:cNvPr>
          <p:cNvGrpSpPr/>
          <p:nvPr/>
        </p:nvGrpSpPr>
        <p:grpSpPr>
          <a:xfrm>
            <a:off x="342046" y="825487"/>
            <a:ext cx="4950271" cy="2618182"/>
            <a:chOff x="342046" y="825487"/>
            <a:chExt cx="4950271" cy="2618182"/>
          </a:xfrm>
        </p:grpSpPr>
        <p:pic>
          <p:nvPicPr>
            <p:cNvPr id="11" name="Picture 1">
              <a:extLst>
                <a:ext uri="{FF2B5EF4-FFF2-40B4-BE49-F238E27FC236}">
                  <a16:creationId xmlns:a16="http://schemas.microsoft.com/office/drawing/2014/main" id="{B66D9141-831D-1E60-1C5F-B1DA18E5A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046" y="825487"/>
              <a:ext cx="4950271" cy="2618182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5B42ABE-64FD-703D-7343-F43D94D33E5B}"/>
                </a:ext>
              </a:extLst>
            </p:cNvPr>
            <p:cNvSpPr txBox="1"/>
            <p:nvPr/>
          </p:nvSpPr>
          <p:spPr>
            <a:xfrm>
              <a:off x="3859661" y="3074337"/>
              <a:ext cx="143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pt-BR" kern="0" dirty="0">
                  <a:solidFill>
                    <a:srgbClr val="FFFFFF"/>
                  </a:solidFill>
                  <a:highlight>
                    <a:srgbClr val="33AADF"/>
                  </a:highlight>
                  <a:latin typeface="Raleway" pitchFamily="2" charset="0"/>
                  <a:ea typeface="DM Sans"/>
                  <a:cs typeface="DM Sans"/>
                  <a:sym typeface="DM Sans"/>
                </a:rPr>
                <a:t>&gt;&gt; Canadá</a:t>
              </a:r>
              <a:endParaRPr lang="pt-BR" b="1" kern="0" dirty="0">
                <a:solidFill>
                  <a:srgbClr val="B4A7D6"/>
                </a:solidFill>
                <a:highlight>
                  <a:srgbClr val="33AADF"/>
                </a:highlight>
                <a:latin typeface="Raleway"/>
                <a:ea typeface="Raleway"/>
                <a:cs typeface="Raleway"/>
                <a:sym typeface="DM Sans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E2A1FF3-B998-47A0-3630-AA3F22D0143E}"/>
              </a:ext>
            </a:extLst>
          </p:cNvPr>
          <p:cNvGrpSpPr/>
          <p:nvPr/>
        </p:nvGrpSpPr>
        <p:grpSpPr>
          <a:xfrm>
            <a:off x="6452370" y="828180"/>
            <a:ext cx="4950271" cy="2973782"/>
            <a:chOff x="6452370" y="828180"/>
            <a:chExt cx="4950271" cy="2973782"/>
          </a:xfrm>
        </p:grpSpPr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2735EEFD-48BE-B6A3-085D-205A7171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370" y="828180"/>
              <a:ext cx="4950271" cy="2618182"/>
            </a:xfrm>
            <a:prstGeom prst="rect">
              <a:avLst/>
            </a:prstGeom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D76D4F4-37FD-2095-3784-BE353457BFD4}"/>
                </a:ext>
              </a:extLst>
            </p:cNvPr>
            <p:cNvSpPr txBox="1"/>
            <p:nvPr/>
          </p:nvSpPr>
          <p:spPr>
            <a:xfrm>
              <a:off x="8178800" y="3432630"/>
              <a:ext cx="32238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pt-BR" kern="0" dirty="0">
                  <a:solidFill>
                    <a:srgbClr val="FFFFFF"/>
                  </a:solidFill>
                  <a:highlight>
                    <a:srgbClr val="33AADF"/>
                  </a:highlight>
                  <a:latin typeface="Raleway" pitchFamily="2" charset="0"/>
                  <a:ea typeface="DM Sans"/>
                  <a:cs typeface="DM Sans"/>
                  <a:sym typeface="DM Sans"/>
                </a:rPr>
                <a:t>&gt;&gt; Reino Unido e Argentina</a:t>
              </a:r>
              <a:endParaRPr lang="pt-BR" b="1" kern="0" dirty="0">
                <a:solidFill>
                  <a:srgbClr val="B4A7D6"/>
                </a:solidFill>
                <a:highlight>
                  <a:srgbClr val="33AADF"/>
                </a:highlight>
                <a:latin typeface="Raleway"/>
                <a:ea typeface="Raleway"/>
                <a:cs typeface="Raleway"/>
                <a:sym typeface="DM Sans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A05195C-6A09-8ACB-C149-A29A03AC98B1}"/>
              </a:ext>
            </a:extLst>
          </p:cNvPr>
          <p:cNvGrpSpPr/>
          <p:nvPr/>
        </p:nvGrpSpPr>
        <p:grpSpPr>
          <a:xfrm>
            <a:off x="342000" y="3588787"/>
            <a:ext cx="4950271" cy="2670775"/>
            <a:chOff x="342000" y="3588787"/>
            <a:chExt cx="4950271" cy="2670775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22FE1700-AB94-2571-4333-3A10084FF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000" y="3588787"/>
              <a:ext cx="4950271" cy="2618182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4E8113C-55A8-34E6-BA7B-3297C7E9E968}"/>
                </a:ext>
              </a:extLst>
            </p:cNvPr>
            <p:cNvSpPr txBox="1"/>
            <p:nvPr/>
          </p:nvSpPr>
          <p:spPr>
            <a:xfrm>
              <a:off x="349165" y="5890230"/>
              <a:ext cx="40635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pt-BR" kern="0" dirty="0">
                  <a:solidFill>
                    <a:srgbClr val="FFFFFF"/>
                  </a:solidFill>
                  <a:highlight>
                    <a:srgbClr val="33AADF"/>
                  </a:highlight>
                  <a:latin typeface="Raleway" pitchFamily="2" charset="0"/>
                  <a:ea typeface="DM Sans"/>
                  <a:cs typeface="DM Sans"/>
                  <a:sym typeface="DM Sans"/>
                </a:rPr>
                <a:t>&gt;&gt; Nova Zelândia, Holanda e Vietnã</a:t>
              </a:r>
              <a:endParaRPr lang="pt-BR" b="1" kern="0" dirty="0">
                <a:solidFill>
                  <a:srgbClr val="B4A7D6"/>
                </a:solidFill>
                <a:highlight>
                  <a:srgbClr val="33AADF"/>
                </a:highlight>
                <a:latin typeface="Raleway"/>
                <a:ea typeface="Raleway"/>
                <a:cs typeface="Raleway"/>
                <a:sym typeface="DM Sans"/>
              </a:endParaRPr>
            </a:p>
          </p:txBody>
        </p:sp>
      </p:grpSp>
      <p:sp>
        <p:nvSpPr>
          <p:cNvPr id="20" name="TextBox 5">
            <a:extLst>
              <a:ext uri="{FF2B5EF4-FFF2-40B4-BE49-F238E27FC236}">
                <a16:creationId xmlns:a16="http://schemas.microsoft.com/office/drawing/2014/main" id="{F2D08081-DE75-8FFA-9359-5E93A1C59F6C}"/>
              </a:ext>
            </a:extLst>
          </p:cNvPr>
          <p:cNvSpPr txBox="1"/>
          <p:nvPr/>
        </p:nvSpPr>
        <p:spPr>
          <a:xfrm>
            <a:off x="6739258" y="5553750"/>
            <a:ext cx="4663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R" sz="1600"/>
              <a:t>Fonte:</a:t>
            </a:r>
            <a:r>
              <a:rPr lang="pt-BR" sz="1600" dirty="0"/>
              <a:t> </a:t>
            </a:r>
            <a:r>
              <a:rPr lang="en-US" sz="1600" dirty="0">
                <a:hlinkClick r:id="rId8"/>
              </a:rPr>
              <a:t>https://international-patient-summary.net/implementations-across-the-globe/</a:t>
            </a:r>
            <a:endParaRPr lang="en-BR" sz="1600"/>
          </a:p>
        </p:txBody>
      </p:sp>
    </p:spTree>
    <p:extLst>
      <p:ext uri="{BB962C8B-B14F-4D97-AF65-F5344CB8AC3E}">
        <p14:creationId xmlns:p14="http://schemas.microsoft.com/office/powerpoint/2010/main" val="2760556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256;p33">
            <a:extLst>
              <a:ext uri="{FF2B5EF4-FFF2-40B4-BE49-F238E27FC236}">
                <a16:creationId xmlns:a16="http://schemas.microsoft.com/office/drawing/2014/main" id="{479F37FB-9C3A-64AE-F980-2B608CF7BA52}"/>
              </a:ext>
            </a:extLst>
          </p:cNvPr>
          <p:cNvGrpSpPr/>
          <p:nvPr/>
        </p:nvGrpSpPr>
        <p:grpSpPr>
          <a:xfrm>
            <a:off x="0" y="5978284"/>
            <a:ext cx="12192000" cy="944000"/>
            <a:chOff x="0" y="4474098"/>
            <a:chExt cx="9144000" cy="708000"/>
          </a:xfrm>
        </p:grpSpPr>
        <p:sp>
          <p:nvSpPr>
            <p:cNvPr id="36" name="Google Shape;257;p33">
              <a:extLst>
                <a:ext uri="{FF2B5EF4-FFF2-40B4-BE49-F238E27FC236}">
                  <a16:creationId xmlns:a16="http://schemas.microsoft.com/office/drawing/2014/main" id="{0B5C4479-354F-37E1-0D13-A235332A491D}"/>
                </a:ext>
              </a:extLst>
            </p:cNvPr>
            <p:cNvSpPr/>
            <p:nvPr/>
          </p:nvSpPr>
          <p:spPr>
            <a:xfrm>
              <a:off x="0" y="4474098"/>
              <a:ext cx="9144000" cy="70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258;p33">
              <a:extLst>
                <a:ext uri="{FF2B5EF4-FFF2-40B4-BE49-F238E27FC236}">
                  <a16:creationId xmlns:a16="http://schemas.microsoft.com/office/drawing/2014/main" id="{EA22E334-969B-ABE6-D64E-34C419E63FBB}"/>
                </a:ext>
              </a:extLst>
            </p:cNvPr>
            <p:cNvGrpSpPr/>
            <p:nvPr/>
          </p:nvGrpSpPr>
          <p:grpSpPr>
            <a:xfrm>
              <a:off x="5592275" y="4645600"/>
              <a:ext cx="1216631" cy="485177"/>
              <a:chOff x="7676800" y="4493200"/>
              <a:chExt cx="1216631" cy="485177"/>
            </a:xfrm>
          </p:grpSpPr>
          <p:sp>
            <p:nvSpPr>
              <p:cNvPr id="40" name="Google Shape;259;p33">
                <a:extLst>
                  <a:ext uri="{FF2B5EF4-FFF2-40B4-BE49-F238E27FC236}">
                    <a16:creationId xmlns:a16="http://schemas.microsoft.com/office/drawing/2014/main" id="{0DA5C451-C48B-A494-1C59-96F843C683F2}"/>
                  </a:ext>
                </a:extLst>
              </p:cNvPr>
              <p:cNvSpPr/>
              <p:nvPr/>
            </p:nvSpPr>
            <p:spPr>
              <a:xfrm>
                <a:off x="8627331" y="4529850"/>
                <a:ext cx="266100" cy="258600"/>
              </a:xfrm>
              <a:prstGeom prst="roundRect">
                <a:avLst>
                  <a:gd name="adj" fmla="val 0"/>
                </a:avLst>
              </a:pr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260;p33">
                <a:extLst>
                  <a:ext uri="{FF2B5EF4-FFF2-40B4-BE49-F238E27FC236}">
                    <a16:creationId xmlns:a16="http://schemas.microsoft.com/office/drawing/2014/main" id="{F1D9F94F-99B1-6970-AB3C-FBA424A82721}"/>
                  </a:ext>
                </a:extLst>
              </p:cNvPr>
              <p:cNvSpPr txBox="1"/>
              <p:nvPr/>
            </p:nvSpPr>
            <p:spPr>
              <a:xfrm>
                <a:off x="7676800" y="4493200"/>
                <a:ext cx="1100100" cy="4554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  <a:buSzPts val="1100"/>
                </a:pPr>
                <a:r>
                  <a:rPr lang="en" sz="2800" kern="0">
                    <a:solidFill>
                      <a:srgbClr val="B4A7D6"/>
                    </a:solidFill>
                    <a:latin typeface="Sniglet"/>
                    <a:ea typeface="Sniglet"/>
                    <a:cs typeface="Sniglet"/>
                    <a:sym typeface="Sniglet"/>
                  </a:rPr>
                  <a:t>digital</a:t>
                </a:r>
                <a:endParaRPr sz="2800" kern="0">
                  <a:solidFill>
                    <a:srgbClr val="B4A7D6"/>
                  </a:solidFill>
                  <a:latin typeface="Sniglet"/>
                  <a:ea typeface="Sniglet"/>
                  <a:cs typeface="Sniglet"/>
                  <a:sym typeface="Sniglet"/>
                </a:endParaRPr>
              </a:p>
              <a:p>
                <a:pPr algn="ctr" defTabSz="1219170">
                  <a:lnSpc>
                    <a:spcPct val="80000"/>
                  </a:lnSpc>
                  <a:buClr>
                    <a:srgbClr val="000000"/>
                  </a:buClr>
                </a:pPr>
                <a:endParaRPr sz="133" kern="0">
                  <a:solidFill>
                    <a:srgbClr val="B4A7D6"/>
                  </a:solidFill>
                  <a:latin typeface="Capriola"/>
                  <a:ea typeface="Capriola"/>
                  <a:cs typeface="Capriola"/>
                  <a:sym typeface="Capriola"/>
                </a:endParaRPr>
              </a:p>
            </p:txBody>
          </p:sp>
          <p:sp>
            <p:nvSpPr>
              <p:cNvPr id="42" name="Google Shape;261;p33">
                <a:extLst>
                  <a:ext uri="{FF2B5EF4-FFF2-40B4-BE49-F238E27FC236}">
                    <a16:creationId xmlns:a16="http://schemas.microsoft.com/office/drawing/2014/main" id="{F85CDB6D-361A-AEB2-BC5E-6A01AD4AF3B4}"/>
                  </a:ext>
                </a:extLst>
              </p:cNvPr>
              <p:cNvSpPr txBox="1"/>
              <p:nvPr/>
            </p:nvSpPr>
            <p:spPr>
              <a:xfrm>
                <a:off x="8127493" y="4719875"/>
                <a:ext cx="649500" cy="2585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pPr defTabSz="1219170">
                  <a:lnSpc>
                    <a:spcPct val="80000"/>
                  </a:lnSpc>
                  <a:buClr>
                    <a:srgbClr val="000000"/>
                  </a:buClr>
                </a:pPr>
                <a:r>
                  <a:rPr lang="en" sz="800" kern="0">
                    <a:solidFill>
                      <a:srgbClr val="B4A7D6"/>
                    </a:solidFill>
                    <a:latin typeface="Varela Round"/>
                    <a:ea typeface="Varela Round"/>
                    <a:cs typeface="Varela Round"/>
                    <a:sym typeface="Varela Round"/>
                  </a:rPr>
                  <a:t>PORTFÓLIO</a:t>
                </a:r>
                <a:endParaRPr sz="667" kern="0">
                  <a:solidFill>
                    <a:srgbClr val="B4A7D6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8" name="Google Shape;262;p33">
              <a:extLst>
                <a:ext uri="{FF2B5EF4-FFF2-40B4-BE49-F238E27FC236}">
                  <a16:creationId xmlns:a16="http://schemas.microsoft.com/office/drawing/2014/main" id="{6C4D5865-95D6-48F5-434C-83BD39109FA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79400" y="4645612"/>
              <a:ext cx="1360476" cy="366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263;p33">
              <a:extLst>
                <a:ext uri="{FF2B5EF4-FFF2-40B4-BE49-F238E27FC236}">
                  <a16:creationId xmlns:a16="http://schemas.microsoft.com/office/drawing/2014/main" id="{6E89239F-62C7-53FC-3A8F-872474D4157A}"/>
                </a:ext>
              </a:extLst>
            </p:cNvPr>
            <p:cNvPicPr preferRelativeResize="0"/>
            <p:nvPr/>
          </p:nvPicPr>
          <p:blipFill>
            <a:blip r:embed="rId4">
              <a:alphaModFix amt="77000"/>
            </a:blip>
            <a:stretch>
              <a:fillRect/>
            </a:stretch>
          </p:blipFill>
          <p:spPr>
            <a:xfrm>
              <a:off x="2335077" y="4542086"/>
              <a:ext cx="1537777" cy="5737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5" name="Google Shape;655;p119"/>
          <p:cNvSpPr txBox="1"/>
          <p:nvPr/>
        </p:nvSpPr>
        <p:spPr>
          <a:xfrm>
            <a:off x="307517" y="115223"/>
            <a:ext cx="9975735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pt-BR" sz="3200" b="1" kern="0" dirty="0">
                <a:solidFill>
                  <a:srgbClr val="B4A7D6"/>
                </a:solidFill>
                <a:latin typeface="Raleway"/>
                <a:ea typeface="Raleway"/>
                <a:cs typeface="Raleway"/>
                <a:sym typeface="Raleway"/>
              </a:rPr>
              <a:t>Um pouquinho de história</a:t>
            </a:r>
            <a:endParaRPr sz="3200" b="1" i="1" kern="0" dirty="0">
              <a:solidFill>
                <a:srgbClr val="B4A7D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8312932-4A20-A4C9-3F9D-6183AAA003BD}"/>
              </a:ext>
            </a:extLst>
          </p:cNvPr>
          <p:cNvSpPr txBox="1"/>
          <p:nvPr/>
        </p:nvSpPr>
        <p:spPr>
          <a:xfrm>
            <a:off x="307517" y="1131382"/>
            <a:ext cx="11414583" cy="39018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BR" sz="2400">
                <a:solidFill>
                  <a:srgbClr val="137CC0"/>
                </a:solidFill>
              </a:rPr>
              <a:t>Em junho de 2021, os países</a:t>
            </a:r>
            <a:r>
              <a:rPr lang="pt-BR" sz="2400" dirty="0">
                <a:solidFill>
                  <a:srgbClr val="137CC0"/>
                </a:solidFill>
              </a:rPr>
              <a:t>-</a:t>
            </a:r>
            <a:r>
              <a:rPr lang="en-BR" sz="2400">
                <a:solidFill>
                  <a:srgbClr val="137CC0"/>
                </a:solidFill>
              </a:rPr>
              <a:t>membros do G7 assinaram a declaração de Oxford, </a:t>
            </a:r>
            <a:r>
              <a:rPr lang="en-BR" sz="2400">
                <a:solidFill>
                  <a:schemeClr val="bg1"/>
                </a:solidFill>
                <a:highlight>
                  <a:srgbClr val="33AADF"/>
                </a:highlight>
              </a:rPr>
              <a:t>se comprometendo a adotar o IPS como padrão</a:t>
            </a:r>
            <a:r>
              <a:rPr lang="en-BR" sz="2400">
                <a:solidFill>
                  <a:srgbClr val="137CC0"/>
                </a:solidFill>
              </a:rPr>
              <a:t> de troca de informação em saúde entre os países.</a:t>
            </a:r>
            <a:endParaRPr lang="pt-BR" sz="2400" dirty="0">
              <a:solidFill>
                <a:srgbClr val="137CC0"/>
              </a:solidFill>
            </a:endParaRPr>
          </a:p>
          <a:p>
            <a:pPr algn="just">
              <a:lnSpc>
                <a:spcPct val="150000"/>
              </a:lnSpc>
            </a:pPr>
            <a:endParaRPr lang="pt-BR" sz="2400" dirty="0">
              <a:solidFill>
                <a:srgbClr val="137CC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BR" sz="2400">
                <a:solidFill>
                  <a:srgbClr val="137CC0"/>
                </a:solidFill>
              </a:rPr>
              <a:t>A iniciativa do G7 foi estendida para o G20 e o primeiro piloto de implantação global do IPS </a:t>
            </a:r>
            <a:r>
              <a:rPr lang="en-BR" sz="2400">
                <a:solidFill>
                  <a:schemeClr val="bg1"/>
                </a:solidFill>
                <a:highlight>
                  <a:srgbClr val="33AADF"/>
                </a:highlight>
              </a:rPr>
              <a:t>teve como foco o bloco de imunização COVID com a emissão do certificado internacional de imunização COVID-19</a:t>
            </a:r>
            <a:r>
              <a:rPr lang="en-BR" sz="2400">
                <a:solidFill>
                  <a:srgbClr val="137C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90388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HSL 2018">
      <a:dk1>
        <a:srgbClr val="646464"/>
      </a:dk1>
      <a:lt1>
        <a:srgbClr val="FFFFFF"/>
      </a:lt1>
      <a:dk2>
        <a:srgbClr val="004F9A"/>
      </a:dk2>
      <a:lt2>
        <a:srgbClr val="E7E6E6"/>
      </a:lt2>
      <a:accent1>
        <a:srgbClr val="008FD7"/>
      </a:accent1>
      <a:accent2>
        <a:srgbClr val="2AA7E0"/>
      </a:accent2>
      <a:accent3>
        <a:srgbClr val="83C1E9"/>
      </a:accent3>
      <a:accent4>
        <a:srgbClr val="C7E1F5"/>
      </a:accent4>
      <a:accent5>
        <a:srgbClr val="23BEF0"/>
      </a:accent5>
      <a:accent6>
        <a:srgbClr val="618CBD"/>
      </a:accent6>
      <a:hlink>
        <a:srgbClr val="23BEF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61664CD6204B5498663331A4C170469" ma:contentTypeVersion="10" ma:contentTypeDescription="Crie um novo documento." ma:contentTypeScope="" ma:versionID="b91b443bdf587542aaec96797a59dde6">
  <xsd:schema xmlns:xsd="http://www.w3.org/2001/XMLSchema" xmlns:xs="http://www.w3.org/2001/XMLSchema" xmlns:p="http://schemas.microsoft.com/office/2006/metadata/properties" xmlns:ns2="a6d63cf8-6040-4ac1-9728-62c286868231" xmlns:ns3="943aa81e-5d7e-4bd4-b3da-36256afb1e22" targetNamespace="http://schemas.microsoft.com/office/2006/metadata/properties" ma:root="true" ma:fieldsID="400089f4bb6dace8306cea0a0f08c2fd" ns2:_="" ns3:_="">
    <xsd:import namespace="a6d63cf8-6040-4ac1-9728-62c286868231"/>
    <xsd:import namespace="943aa81e-5d7e-4bd4-b3da-36256afb1e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d63cf8-6040-4ac1-9728-62c2868682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47314af4-d308-44cd-9263-95fda59d53f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3aa81e-5d7e-4bd4-b3da-36256afb1e22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5d9e60a-09c4-4fd0-a329-88ccfb220f79}" ma:internalName="TaxCatchAll" ma:showField="CatchAllData" ma:web="943aa81e-5d7e-4bd4-b3da-36256afb1e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6d63cf8-6040-4ac1-9728-62c286868231">
      <Terms xmlns="http://schemas.microsoft.com/office/infopath/2007/PartnerControls"/>
    </lcf76f155ced4ddcb4097134ff3c332f>
    <TaxCatchAll xmlns="943aa81e-5d7e-4bd4-b3da-36256afb1e2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9B7D0D8-31BD-4172-BC2E-B9B56AF186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6d63cf8-6040-4ac1-9728-62c286868231"/>
    <ds:schemaRef ds:uri="943aa81e-5d7e-4bd4-b3da-36256afb1e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17BE90-3239-45E4-8E7C-04C1ECDC6112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a6d63cf8-6040-4ac1-9728-62c286868231"/>
    <ds:schemaRef ds:uri="http://schemas.microsoft.com/office/infopath/2007/PartnerControls"/>
    <ds:schemaRef ds:uri="943aa81e-5d7e-4bd4-b3da-36256afb1e2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6787597-DDBA-41B4-A0C3-4E2D2241CA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17281</TotalTime>
  <Words>2064</Words>
  <Application>Microsoft Macintosh PowerPoint</Application>
  <PresentationFormat>Widescreen</PresentationFormat>
  <Paragraphs>270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Calibri</vt:lpstr>
      <vt:lpstr>Capriola</vt:lpstr>
      <vt:lpstr>DM Sans</vt:lpstr>
      <vt:lpstr>Graphik</vt:lpstr>
      <vt:lpstr>Helvetica</vt:lpstr>
      <vt:lpstr>Helvetica Neue</vt:lpstr>
      <vt:lpstr>inherit</vt:lpstr>
      <vt:lpstr>Raleway</vt:lpstr>
      <vt:lpstr>Roboto</vt:lpstr>
      <vt:lpstr>Sniglet</vt:lpstr>
      <vt:lpstr>Varela Round</vt:lpstr>
      <vt:lpstr>Simple Light</vt:lpstr>
      <vt:lpstr>1_Office Theme</vt:lpstr>
      <vt:lpstr>Promoção do Ambiente de  Interconectividade em Saúde como apoio a Implementação da Estratégia de Saúde Digital do Brasil  IPS Brasil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Caso de Uso – eSUS-APS -&gt; SIP Brasil -&gt; Conecte SUS</vt:lpstr>
      <vt:lpstr>Como construir os mapeamentos terminológicos</vt:lpstr>
      <vt:lpstr>Contribuições adicionais do Projeto IPS para a Secretaria de Saúde Digital </vt:lpstr>
      <vt:lpstr>Building a Digital Information Infrastructure  pg 70</vt:lpstr>
      <vt:lpstr>PowerPoint Presentation</vt:lpstr>
      <vt:lpstr>Mudanças no Escopo do Projeto</vt:lpstr>
      <vt:lpstr>PowerPoint Presentation</vt:lpstr>
      <vt:lpstr>Escopo</vt:lpstr>
      <vt:lpstr>Entregáveis</vt:lpstr>
      <vt:lpstr>Entregáveis</vt:lpstr>
      <vt:lpstr>Entregáveis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Verdana 60</dc:title>
  <dc:creator>Microsoft Office User</dc:creator>
  <cp:lastModifiedBy>Beatriz de Faria Leao</cp:lastModifiedBy>
  <cp:revision>383</cp:revision>
  <dcterms:created xsi:type="dcterms:W3CDTF">2018-05-17T15:34:44Z</dcterms:created>
  <dcterms:modified xsi:type="dcterms:W3CDTF">2023-03-27T19:54:54Z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0x010100A61664CD6204B5498663331A4C170469</vt:lpwstr>
  </property>
</Properties>
</file>